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77" r:id="rId11"/>
    <p:sldId id="264" r:id="rId12"/>
    <p:sldId id="265" r:id="rId13"/>
    <p:sldId id="266" r:id="rId14"/>
    <p:sldId id="267" r:id="rId15"/>
    <p:sldId id="268" r:id="rId16"/>
    <p:sldId id="278" r:id="rId17"/>
    <p:sldId id="269" r:id="rId18"/>
    <p:sldId id="271" r:id="rId19"/>
    <p:sldId id="272" r:id="rId20"/>
    <p:sldId id="294" r:id="rId21"/>
    <p:sldId id="28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66" d="100"/>
          <a:sy n="66" d="100"/>
        </p:scale>
        <p:origin x="1650" y="1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27A67-2BF5-4D05-8E6E-CB46A0A377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10D82-7047-4CD6-8E7F-27AAC0BD12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333171" y="247650"/>
            <a:ext cx="3193901" cy="2049415"/>
            <a:chOff x="333171" y="247650"/>
            <a:chExt cx="3193901" cy="2049415"/>
          </a:xfrm>
        </p:grpSpPr>
        <p:grpSp>
          <p:nvGrpSpPr>
            <p:cNvPr id="7" name="组合 6"/>
            <p:cNvGrpSpPr/>
            <p:nvPr userDrawn="1"/>
          </p:nvGrpSpPr>
          <p:grpSpPr>
            <a:xfrm>
              <a:off x="333171" y="247650"/>
              <a:ext cx="3193901" cy="2049415"/>
              <a:chOff x="1745241" y="2201394"/>
              <a:chExt cx="5017993" cy="3219871"/>
            </a:xfrm>
          </p:grpSpPr>
          <p:sp>
            <p:nvSpPr>
              <p:cNvPr id="8" name="矩形 7"/>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六边形 8"/>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519582" y="479501"/>
              <a:ext cx="831443" cy="830997"/>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你的题目</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lumMod val="95000"/>
          </a:schemeClr>
        </a:solidFill>
        <a:effectLst/>
      </p:bgPr>
    </p:bg>
    <p:spTree>
      <p:nvGrpSpPr>
        <p:cNvPr id="1" name=""/>
        <p:cNvGrpSpPr/>
        <p:nvPr/>
      </p:nvGrpSpPr>
      <p:grpSpPr>
        <a:xfrm>
          <a:off x="0" y="0"/>
          <a:ext cx="0" cy="0"/>
          <a:chOff x="0" y="0"/>
          <a:chExt cx="0" cy="0"/>
        </a:xfrm>
      </p:grpSpPr>
      <p:grpSp>
        <p:nvGrpSpPr>
          <p:cNvPr id="6" name="组合 5"/>
          <p:cNvGrpSpPr/>
          <p:nvPr userDrawn="1"/>
        </p:nvGrpSpPr>
        <p:grpSpPr>
          <a:xfrm>
            <a:off x="333171" y="247650"/>
            <a:ext cx="3193901" cy="2049415"/>
            <a:chOff x="333171" y="247650"/>
            <a:chExt cx="3193901" cy="2049415"/>
          </a:xfrm>
        </p:grpSpPr>
        <p:grpSp>
          <p:nvGrpSpPr>
            <p:cNvPr id="2" name="组合 1"/>
            <p:cNvGrpSpPr/>
            <p:nvPr userDrawn="1"/>
          </p:nvGrpSpPr>
          <p:grpSpPr>
            <a:xfrm>
              <a:off x="333171" y="247650"/>
              <a:ext cx="3193901" cy="2049415"/>
              <a:chOff x="1745241" y="2201394"/>
              <a:chExt cx="5017993" cy="3219871"/>
            </a:xfrm>
          </p:grpSpPr>
          <p:sp>
            <p:nvSpPr>
              <p:cNvPr id="3" name="矩形 2"/>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六边形 3"/>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userDrawn="1"/>
          </p:nvSpPr>
          <p:spPr>
            <a:xfrm>
              <a:off x="519582" y="479501"/>
              <a:ext cx="831443" cy="830997"/>
            </a:xfrm>
            <a:prstGeom prst="rect">
              <a:avLst/>
            </a:prstGeom>
          </p:spPr>
          <p:txBody>
            <a:bodyPr wrap="square">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你的题目</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B678D2-D8C5-412A-BB35-44B355A349C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E52BB1-40F6-4D07-86D7-241BA765021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678D2-D8C5-412A-BB35-44B355A349C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52BB1-40F6-4D07-86D7-241BA765021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5.xml"/><Relationship Id="rId13" Type="http://schemas.openxmlformats.org/officeDocument/2006/relationships/slideLayout" Target="../slideLayouts/slideLayout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31" name="矩形 30"/>
          <p:cNvSpPr/>
          <p:nvPr/>
        </p:nvSpPr>
        <p:spPr>
          <a:xfrm rot="1451767">
            <a:off x="6067502" y="1379642"/>
            <a:ext cx="8524719" cy="836257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2074863" y="-592138"/>
            <a:ext cx="8042275" cy="80422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p:cNvSpPr/>
          <p:nvPr/>
        </p:nvSpPr>
        <p:spPr>
          <a:xfrm>
            <a:off x="1862138" y="-804863"/>
            <a:ext cx="8467725" cy="8467726"/>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椭圆 14"/>
          <p:cNvSpPr/>
          <p:nvPr/>
        </p:nvSpPr>
        <p:spPr bwMode="auto">
          <a:xfrm>
            <a:off x="1976438" y="2074863"/>
            <a:ext cx="163512" cy="1635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椭圆 15"/>
          <p:cNvSpPr/>
          <p:nvPr/>
        </p:nvSpPr>
        <p:spPr bwMode="auto">
          <a:xfrm>
            <a:off x="1820863" y="2332038"/>
            <a:ext cx="295275" cy="29527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p:cNvSpPr/>
          <p:nvPr/>
        </p:nvSpPr>
        <p:spPr bwMode="auto">
          <a:xfrm>
            <a:off x="1820863" y="2705100"/>
            <a:ext cx="163512" cy="163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7"/>
          <p:cNvSpPr/>
          <p:nvPr/>
        </p:nvSpPr>
        <p:spPr>
          <a:xfrm>
            <a:off x="9899650" y="5048250"/>
            <a:ext cx="165100" cy="1651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p:nvPr/>
        </p:nvSpPr>
        <p:spPr>
          <a:xfrm>
            <a:off x="9686925" y="5324475"/>
            <a:ext cx="296863" cy="29527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19"/>
          <p:cNvSpPr/>
          <p:nvPr/>
        </p:nvSpPr>
        <p:spPr>
          <a:xfrm>
            <a:off x="9539288" y="5697538"/>
            <a:ext cx="165100" cy="1635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p:cNvSpPr/>
          <p:nvPr/>
        </p:nvSpPr>
        <p:spPr>
          <a:xfrm rot="1451767">
            <a:off x="6365860" y="1676593"/>
            <a:ext cx="2653975"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六边形 28"/>
          <p:cNvSpPr/>
          <p:nvPr/>
        </p:nvSpPr>
        <p:spPr>
          <a:xfrm rot="5400000">
            <a:off x="4917962" y="943831"/>
            <a:ext cx="2234461" cy="1926260"/>
          </a:xfrm>
          <a:prstGeom prst="hexagon">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rot="5400000">
            <a:off x="4875582" y="825204"/>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001819" y="1263395"/>
            <a:ext cx="309880" cy="922020"/>
          </a:xfrm>
          <a:prstGeom prst="rect">
            <a:avLst/>
          </a:prstGeom>
          <a:noFill/>
        </p:spPr>
        <p:txBody>
          <a:bodyPr wrap="none" rtlCol="0">
            <a:spAutoFit/>
          </a:bodyPr>
          <a:lstStyle/>
          <a:p>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883827" y="3307461"/>
            <a:ext cx="6426200" cy="1106805"/>
          </a:xfrm>
          <a:prstGeom prst="rect">
            <a:avLst/>
          </a:prstGeom>
          <a:noFill/>
        </p:spPr>
        <p:txBody>
          <a:bodyPr wrap="none" rtlCol="0">
            <a:spAutoFit/>
          </a:bodyPr>
          <a:lstStyle/>
          <a:p>
            <a:pPr algn="ctr"/>
            <a:r>
              <a:rPr lang="en-US" sz="6600" b="1" dirty="0"/>
              <a:t>Redi</a:t>
            </a:r>
            <a:r>
              <a:rPr lang="en-US" altLang="zh-CN" sz="6600" b="1" dirty="0"/>
              <a:t>s</a:t>
            </a:r>
            <a:r>
              <a:rPr lang="zh-CN" altLang="en-US" sz="6600" b="1" dirty="0"/>
              <a:t>分布式应用</a:t>
            </a:r>
            <a:endParaRPr lang="zh-CN" altLang="en-US" sz="6600" b="1" dirty="0"/>
          </a:p>
        </p:txBody>
      </p:sp>
      <p:sp>
        <p:nvSpPr>
          <p:cNvPr id="34" name="矩形 33"/>
          <p:cNvSpPr/>
          <p:nvPr/>
        </p:nvSpPr>
        <p:spPr>
          <a:xfrm>
            <a:off x="4356990" y="5619750"/>
            <a:ext cx="3822107" cy="923330"/>
          </a:xfrm>
          <a:prstGeom prst="rect">
            <a:avLst/>
          </a:prstGeom>
        </p:spPr>
        <p:txBody>
          <a:bodyPr wrap="square">
            <a:spAutoFit/>
          </a:bodyPr>
          <a:lstStyle/>
          <a:p>
            <a:pPr algn="ctr"/>
            <a:r>
              <a:rPr lang="zh-CN" altLang="en-US" dirty="0"/>
              <a:t>Loem ipsum dolor sameman tanam casectetur adipiscing elit tamam dalam qoue sampe. </a:t>
            </a:r>
            <a:endParaRPr lang="zh-CN" altLang="en-US" dirty="0"/>
          </a:p>
        </p:txBody>
      </p:sp>
      <p:pic>
        <p:nvPicPr>
          <p:cNvPr id="2" name="甘雨 - 니가 내리던 하루">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192000" y="-89693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ppt_x"/>
                                          </p:val>
                                        </p:tav>
                                        <p:tav tm="100000">
                                          <p:val>
                                            <p:strVal val="#ppt_x"/>
                                          </p:val>
                                        </p:tav>
                                      </p:tavLst>
                                    </p:anim>
                                    <p:anim calcmode="lin" valueType="num">
                                      <p:cBhvr additive="base">
                                        <p:cTn id="51" dur="500" fill="hold"/>
                                        <p:tgtEl>
                                          <p:spTgt spid="28"/>
                                        </p:tgtEl>
                                        <p:attrNameLst>
                                          <p:attrName>ppt_y</p:attrName>
                                        </p:attrNameLst>
                                      </p:cBhvr>
                                      <p:tavLst>
                                        <p:tav tm="0">
                                          <p:val>
                                            <p:strVal val="0-#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ppt_x"/>
                                          </p:val>
                                        </p:tav>
                                        <p:tav tm="100000">
                                          <p:val>
                                            <p:strVal val="#ppt_x"/>
                                          </p:val>
                                        </p:tav>
                                      </p:tavLst>
                                    </p:anim>
                                    <p:anim calcmode="lin" valueType="num">
                                      <p:cBhvr additive="base">
                                        <p:cTn id="5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p:cTn id="60" dur="500" fill="hold"/>
                                        <p:tgtEl>
                                          <p:spTgt spid="32"/>
                                        </p:tgtEl>
                                        <p:attrNameLst>
                                          <p:attrName>ppt_w</p:attrName>
                                        </p:attrNameLst>
                                      </p:cBhvr>
                                      <p:tavLst>
                                        <p:tav tm="0">
                                          <p:val>
                                            <p:fltVal val="0"/>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animEffect transition="in" filter="fade">
                                      <p:cBhvr>
                                        <p:cTn id="62" dur="500"/>
                                        <p:tgtEl>
                                          <p:spTgt spid="3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grpId="0" nodeType="clickEffect">
                                  <p:stCondLst>
                                    <p:cond delay="0"/>
                                  </p:stCondLst>
                                  <p:iterate type="lt">
                                    <p:tmPct val="10000"/>
                                  </p:iterate>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3"/>
                                        </p:tgtEl>
                                        <p:attrNameLst>
                                          <p:attrName>ppt_y</p:attrName>
                                        </p:attrNameLst>
                                      </p:cBhvr>
                                      <p:tavLst>
                                        <p:tav tm="0">
                                          <p:val>
                                            <p:strVal val="#ppt_y"/>
                                          </p:val>
                                        </p:tav>
                                        <p:tav tm="100000">
                                          <p:val>
                                            <p:strVal val="#ppt_y"/>
                                          </p:val>
                                        </p:tav>
                                      </p:tavLst>
                                    </p:anim>
                                    <p:anim calcmode="lin" valueType="num">
                                      <p:cBhvr>
                                        <p:cTn id="7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1000"/>
                                        <p:tgtEl>
                                          <p:spTgt spid="34"/>
                                        </p:tgtEl>
                                      </p:cBhvr>
                                    </p:animEffect>
                                    <p:anim calcmode="lin" valueType="num">
                                      <p:cBhvr>
                                        <p:cTn id="80" dur="1000" fill="hold"/>
                                        <p:tgtEl>
                                          <p:spTgt spid="34"/>
                                        </p:tgtEl>
                                        <p:attrNameLst>
                                          <p:attrName>ppt_x</p:attrName>
                                        </p:attrNameLst>
                                      </p:cBhvr>
                                      <p:tavLst>
                                        <p:tav tm="0">
                                          <p:val>
                                            <p:strVal val="#ppt_x"/>
                                          </p:val>
                                        </p:tav>
                                        <p:tav tm="100000">
                                          <p:val>
                                            <p:strVal val="#ppt_x"/>
                                          </p:val>
                                        </p:tav>
                                      </p:tavLst>
                                    </p:anim>
                                    <p:anim calcmode="lin" valueType="num">
                                      <p:cBhvr>
                                        <p:cTn id="8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2" repeatCount="indefinite" fill="hold" display="0">
                  <p:stCondLst>
                    <p:cond delay="indefinite"/>
                  </p:stCondLst>
                  <p:endCondLst>
                    <p:cond evt="onStopAudio" delay="0">
                      <p:tgtEl>
                        <p:sldTgt/>
                      </p:tgtEl>
                    </p:cond>
                  </p:endCondLst>
                </p:cTn>
                <p:tgtEl>
                  <p:spTgt spid="2"/>
                </p:tgtEl>
              </p:cMediaNode>
            </p:audio>
          </p:childTnLst>
        </p:cTn>
      </p:par>
    </p:tnLst>
    <p:bldLst>
      <p:bldP spid="31" grpId="0" animBg="1"/>
      <p:bldP spid="13" grpId="0" animBg="1"/>
      <p:bldP spid="12" grpId="0" animBg="1"/>
      <p:bldP spid="15" grpId="0" animBg="1"/>
      <p:bldP spid="16" grpId="0" animBg="1"/>
      <p:bldP spid="17" grpId="0" animBg="1"/>
      <p:bldP spid="18" grpId="0" animBg="1"/>
      <p:bldP spid="19" grpId="0" animBg="1"/>
      <p:bldP spid="20" grpId="0" animBg="1"/>
      <p:bldP spid="30" grpId="0" animBg="1"/>
      <p:bldP spid="29" grpId="0" animBg="1"/>
      <p:bldP spid="28" grpId="0" animBg="1"/>
      <p:bldP spid="32"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rot="1451767">
            <a:off x="6314171" y="3669516"/>
            <a:ext cx="4964251" cy="57440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1451767">
            <a:off x="8886039" y="3669517"/>
            <a:ext cx="4964251" cy="57440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1451767">
            <a:off x="3760384" y="3669516"/>
            <a:ext cx="4964251" cy="57440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1451767">
            <a:off x="1188044" y="3688934"/>
            <a:ext cx="4964251" cy="57440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8875048" y="2665122"/>
            <a:ext cx="653641" cy="653641"/>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文本框 23"/>
          <p:cNvSpPr txBox="1"/>
          <p:nvPr/>
        </p:nvSpPr>
        <p:spPr>
          <a:xfrm>
            <a:off x="3781425" y="3869055"/>
            <a:ext cx="4305300" cy="2730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100" dirty="0">
                <a:solidFill>
                  <a:schemeClr val="tx1">
                    <a:lumMod val="50000"/>
                    <a:lumOff val="50000"/>
                  </a:schemeClr>
                </a:solidFill>
              </a:rPr>
              <a:t>复制原理</a:t>
            </a:r>
            <a:endParaRPr lang="zh-CN" altLang="en-US" sz="1100" dirty="0">
              <a:solidFill>
                <a:schemeClr val="tx1">
                  <a:lumMod val="50000"/>
                  <a:lumOff val="50000"/>
                </a:schemeClr>
              </a:solidFill>
            </a:endParaRPr>
          </a:p>
          <a:p>
            <a:pPr>
              <a:lnSpc>
                <a:spcPct val="130000"/>
              </a:lnSpc>
            </a:pPr>
            <a:r>
              <a:rPr lang="zh-CN" altLang="en-US" sz="1100" dirty="0">
                <a:solidFill>
                  <a:schemeClr val="tx1">
                    <a:lumMod val="50000"/>
                    <a:lumOff val="50000"/>
                  </a:schemeClr>
                </a:solidFill>
              </a:rPr>
              <a:t>slave启动成功连接到master后会发送一个sync命令</a:t>
            </a:r>
            <a:endParaRPr lang="zh-CN" altLang="en-US" sz="1100" dirty="0">
              <a:solidFill>
                <a:schemeClr val="tx1">
                  <a:lumMod val="50000"/>
                  <a:lumOff val="50000"/>
                </a:schemeClr>
              </a:solidFill>
            </a:endParaRPr>
          </a:p>
          <a:p>
            <a:pPr>
              <a:lnSpc>
                <a:spcPct val="130000"/>
              </a:lnSpc>
            </a:pPr>
            <a:r>
              <a:rPr lang="zh-CN" altLang="en-US" sz="1100" dirty="0">
                <a:solidFill>
                  <a:schemeClr val="tx1">
                    <a:lumMod val="50000"/>
                    <a:lumOff val="50000"/>
                  </a:schemeClr>
                </a:solidFill>
              </a:rPr>
              <a:t>Master接到命令启动后台的存盘进程，同时收集所有接收到的用于修改数据集命令，</a:t>
            </a:r>
            <a:endParaRPr lang="zh-CN" altLang="en-US" sz="1100" dirty="0">
              <a:solidFill>
                <a:schemeClr val="tx1">
                  <a:lumMod val="50000"/>
                  <a:lumOff val="50000"/>
                </a:schemeClr>
              </a:solidFill>
            </a:endParaRPr>
          </a:p>
          <a:p>
            <a:pPr>
              <a:lnSpc>
                <a:spcPct val="130000"/>
              </a:lnSpc>
            </a:pPr>
            <a:r>
              <a:rPr lang="zh-CN" altLang="en-US" sz="1100" dirty="0">
                <a:solidFill>
                  <a:schemeClr val="tx1">
                    <a:lumMod val="50000"/>
                    <a:lumOff val="50000"/>
                  </a:schemeClr>
                </a:solidFill>
              </a:rPr>
              <a:t>在后台进程执行完毕之后，master将传送整个数据文件到slave,以完成一次完全同步</a:t>
            </a:r>
            <a:endParaRPr lang="zh-CN" altLang="en-US" sz="1100" dirty="0">
              <a:solidFill>
                <a:schemeClr val="tx1">
                  <a:lumMod val="50000"/>
                  <a:lumOff val="50000"/>
                </a:schemeClr>
              </a:solidFill>
            </a:endParaRPr>
          </a:p>
          <a:p>
            <a:pPr>
              <a:lnSpc>
                <a:spcPct val="130000"/>
              </a:lnSpc>
            </a:pPr>
            <a:r>
              <a:rPr lang="zh-CN" altLang="en-US" sz="1100" dirty="0">
                <a:solidFill>
                  <a:schemeClr val="tx1">
                    <a:lumMod val="50000"/>
                    <a:lumOff val="50000"/>
                  </a:schemeClr>
                </a:solidFill>
              </a:rPr>
              <a:t>全量复制：而slave服务在接收到数据库文件数据后，将其存盘并加载到内存中。</a:t>
            </a:r>
            <a:endParaRPr lang="zh-CN" altLang="en-US" sz="1100" dirty="0">
              <a:solidFill>
                <a:schemeClr val="tx1">
                  <a:lumMod val="50000"/>
                  <a:lumOff val="50000"/>
                </a:schemeClr>
              </a:solidFill>
            </a:endParaRPr>
          </a:p>
          <a:p>
            <a:pPr>
              <a:lnSpc>
                <a:spcPct val="130000"/>
              </a:lnSpc>
            </a:pPr>
            <a:r>
              <a:rPr lang="zh-CN" altLang="en-US" sz="1100" dirty="0">
                <a:solidFill>
                  <a:schemeClr val="tx1">
                    <a:lumMod val="50000"/>
                    <a:lumOff val="50000"/>
                  </a:schemeClr>
                </a:solidFill>
              </a:rPr>
              <a:t>增量复制：Master继续将新的所有收集到的修改命令依次传给slave,完成同步</a:t>
            </a:r>
            <a:endParaRPr lang="zh-CN" altLang="en-US" sz="1100" dirty="0">
              <a:solidFill>
                <a:schemeClr val="tx1">
                  <a:lumMod val="50000"/>
                  <a:lumOff val="50000"/>
                </a:schemeClr>
              </a:solidFill>
            </a:endParaRPr>
          </a:p>
          <a:p>
            <a:pPr>
              <a:lnSpc>
                <a:spcPct val="130000"/>
              </a:lnSpc>
            </a:pPr>
            <a:r>
              <a:rPr lang="zh-CN" altLang="en-US" sz="1100" dirty="0">
                <a:solidFill>
                  <a:schemeClr val="tx1">
                    <a:lumMod val="50000"/>
                    <a:lumOff val="50000"/>
                  </a:schemeClr>
                </a:solidFill>
              </a:rPr>
              <a:t>但是只要是重新连接master,一次完全同步（全量复制)将被自动执行</a:t>
            </a:r>
            <a:endParaRPr lang="zh-CN" altLang="en-US" sz="1100" dirty="0">
              <a:solidFill>
                <a:schemeClr val="tx1">
                  <a:lumMod val="50000"/>
                  <a:lumOff val="50000"/>
                </a:schemeClr>
              </a:solidFill>
            </a:endParaRPr>
          </a:p>
          <a:p>
            <a:pPr>
              <a:lnSpc>
                <a:spcPct val="130000"/>
              </a:lnSpc>
            </a:pPr>
            <a:endParaRPr lang="zh-CN" altLang="en-US" sz="1100" dirty="0">
              <a:solidFill>
                <a:schemeClr val="tx1">
                  <a:lumMod val="50000"/>
                  <a:lumOff val="50000"/>
                </a:schemeClr>
              </a:solidFill>
            </a:endParaRPr>
          </a:p>
        </p:txBody>
      </p:sp>
      <p:sp>
        <p:nvSpPr>
          <p:cNvPr id="37" name="椭圆 36"/>
          <p:cNvSpPr/>
          <p:nvPr/>
        </p:nvSpPr>
        <p:spPr>
          <a:xfrm>
            <a:off x="1137904" y="2652724"/>
            <a:ext cx="651347" cy="653641"/>
          </a:xfrm>
          <a:prstGeom prst="ellipse">
            <a:avLst/>
          </a:prstGeom>
          <a:solidFill>
            <a:schemeClr val="tx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椭圆 38"/>
          <p:cNvSpPr/>
          <p:nvPr/>
        </p:nvSpPr>
        <p:spPr>
          <a:xfrm>
            <a:off x="3696039" y="2647570"/>
            <a:ext cx="651347" cy="653641"/>
          </a:xfrm>
          <a:prstGeom prst="ellipse">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椭圆 39"/>
          <p:cNvSpPr/>
          <p:nvPr/>
        </p:nvSpPr>
        <p:spPr>
          <a:xfrm>
            <a:off x="6284624" y="2656004"/>
            <a:ext cx="651347" cy="653641"/>
          </a:xfrm>
          <a:prstGeom prst="ellipse">
            <a:avLst/>
          </a:prstGeom>
          <a:solidFill>
            <a:schemeClr val="tx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分布式</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89430" y="2778760"/>
            <a:ext cx="1858645" cy="426720"/>
          </a:xfrm>
          <a:prstGeom prst="rect">
            <a:avLst/>
          </a:prstGeom>
        </p:spPr>
      </p:pic>
      <p:pic>
        <p:nvPicPr>
          <p:cNvPr id="3" name="图片 2"/>
          <p:cNvPicPr>
            <a:picLocks noChangeAspect="1"/>
          </p:cNvPicPr>
          <p:nvPr/>
        </p:nvPicPr>
        <p:blipFill>
          <a:blip r:embed="rId2"/>
          <a:stretch>
            <a:fillRect/>
          </a:stretch>
        </p:blipFill>
        <p:spPr>
          <a:xfrm>
            <a:off x="4446270" y="2737485"/>
            <a:ext cx="1838325" cy="509270"/>
          </a:xfrm>
          <a:prstGeom prst="rect">
            <a:avLst/>
          </a:prstGeom>
        </p:spPr>
      </p:pic>
      <p:pic>
        <p:nvPicPr>
          <p:cNvPr id="4" name="图片 3"/>
          <p:cNvPicPr>
            <a:picLocks noChangeAspect="1"/>
          </p:cNvPicPr>
          <p:nvPr/>
        </p:nvPicPr>
        <p:blipFill>
          <a:blip r:embed="rId3"/>
          <a:stretch>
            <a:fillRect/>
          </a:stretch>
        </p:blipFill>
        <p:spPr>
          <a:xfrm>
            <a:off x="6988810" y="2778760"/>
            <a:ext cx="1885950" cy="467995"/>
          </a:xfrm>
          <a:prstGeom prst="rect">
            <a:avLst/>
          </a:prstGeom>
        </p:spPr>
      </p:pic>
      <p:pic>
        <p:nvPicPr>
          <p:cNvPr id="5" name="图片 4"/>
          <p:cNvPicPr>
            <a:picLocks noChangeAspect="1"/>
          </p:cNvPicPr>
          <p:nvPr/>
        </p:nvPicPr>
        <p:blipFill>
          <a:blip r:embed="rId4"/>
          <a:stretch>
            <a:fillRect/>
          </a:stretch>
        </p:blipFill>
        <p:spPr>
          <a:xfrm>
            <a:off x="9636760" y="2743835"/>
            <a:ext cx="1939290" cy="502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7" grpId="0" animBg="1"/>
      <p:bldP spid="35" grpId="0"/>
      <p:bldP spid="37" grpId="0" animBg="1"/>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1400643">
            <a:off x="9680901" y="3122517"/>
            <a:ext cx="2513104" cy="71050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3" name="矩形 22"/>
          <p:cNvSpPr/>
          <p:nvPr/>
        </p:nvSpPr>
        <p:spPr>
          <a:xfrm rot="1400643">
            <a:off x="8673217" y="5407806"/>
            <a:ext cx="2513104" cy="71050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4" name="矩形 23"/>
          <p:cNvSpPr/>
          <p:nvPr/>
        </p:nvSpPr>
        <p:spPr>
          <a:xfrm rot="1400643">
            <a:off x="5613677" y="6516381"/>
            <a:ext cx="2513104" cy="71050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5" name="矩形 24"/>
          <p:cNvSpPr/>
          <p:nvPr/>
        </p:nvSpPr>
        <p:spPr>
          <a:xfrm rot="1400643">
            <a:off x="2663177" y="5408084"/>
            <a:ext cx="2513104" cy="71050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6" name="矩形 25"/>
          <p:cNvSpPr/>
          <p:nvPr/>
        </p:nvSpPr>
        <p:spPr>
          <a:xfrm rot="1400643">
            <a:off x="1603055" y="3122515"/>
            <a:ext cx="2513104" cy="71050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7" name="组合 26"/>
          <p:cNvGrpSpPr/>
          <p:nvPr/>
        </p:nvGrpSpPr>
        <p:grpSpPr>
          <a:xfrm>
            <a:off x="1394656" y="-354370"/>
            <a:ext cx="8843528" cy="7183720"/>
            <a:chOff x="1274622" y="-1142579"/>
            <a:chExt cx="6633541" cy="5388517"/>
          </a:xfrm>
        </p:grpSpPr>
        <p:sp>
          <p:nvSpPr>
            <p:cNvPr id="28" name="Arc 54"/>
            <p:cNvSpPr/>
            <p:nvPr/>
          </p:nvSpPr>
          <p:spPr>
            <a:xfrm rot="10800000">
              <a:off x="1571009" y="-1142578"/>
              <a:ext cx="6047299" cy="5092130"/>
            </a:xfrm>
            <a:prstGeom prst="arc">
              <a:avLst>
                <a:gd name="adj1" fmla="val 19445014"/>
                <a:gd name="adj2" fmla="val 0"/>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p>
          </p:txBody>
        </p:sp>
        <p:sp>
          <p:nvSpPr>
            <p:cNvPr id="29" name="Arc 55"/>
            <p:cNvSpPr/>
            <p:nvPr/>
          </p:nvSpPr>
          <p:spPr>
            <a:xfrm rot="10800000">
              <a:off x="1577541" y="-1142578"/>
              <a:ext cx="6047299" cy="5092130"/>
            </a:xfrm>
            <a:prstGeom prst="arc">
              <a:avLst>
                <a:gd name="adj1" fmla="val 16227456"/>
                <a:gd name="adj2" fmla="val 19322291"/>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p>
          </p:txBody>
        </p:sp>
        <p:grpSp>
          <p:nvGrpSpPr>
            <p:cNvPr id="30" name="组合 29"/>
            <p:cNvGrpSpPr/>
            <p:nvPr/>
          </p:nvGrpSpPr>
          <p:grpSpPr>
            <a:xfrm>
              <a:off x="1274622" y="-1142579"/>
              <a:ext cx="6633541" cy="5388517"/>
              <a:chOff x="1274622" y="-1142579"/>
              <a:chExt cx="6633541" cy="5388517"/>
            </a:xfrm>
          </p:grpSpPr>
          <p:sp>
            <p:nvSpPr>
              <p:cNvPr id="31" name="Arc 56"/>
              <p:cNvSpPr/>
              <p:nvPr/>
            </p:nvSpPr>
            <p:spPr>
              <a:xfrm rot="10800000">
                <a:off x="1571009" y="-1142579"/>
                <a:ext cx="6047299" cy="5092130"/>
              </a:xfrm>
              <a:prstGeom prst="arc">
                <a:avLst>
                  <a:gd name="adj1" fmla="val 13108932"/>
                  <a:gd name="adj2" fmla="val 16162792"/>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p>
            </p:txBody>
          </p:sp>
          <p:grpSp>
            <p:nvGrpSpPr>
              <p:cNvPr id="32" name="组合 31"/>
              <p:cNvGrpSpPr/>
              <p:nvPr/>
            </p:nvGrpSpPr>
            <p:grpSpPr>
              <a:xfrm>
                <a:off x="1274622" y="-1139314"/>
                <a:ext cx="6633541" cy="5385252"/>
                <a:chOff x="1274622" y="-1139314"/>
                <a:chExt cx="6633541" cy="5385252"/>
              </a:xfrm>
            </p:grpSpPr>
            <p:sp>
              <p:nvSpPr>
                <p:cNvPr id="33" name="Arc 53"/>
                <p:cNvSpPr/>
                <p:nvPr/>
              </p:nvSpPr>
              <p:spPr>
                <a:xfrm rot="10800000">
                  <a:off x="1567743" y="-1139314"/>
                  <a:ext cx="6047299" cy="5092130"/>
                </a:xfrm>
                <a:prstGeom prst="arc">
                  <a:avLst>
                    <a:gd name="adj1" fmla="val 10784482"/>
                    <a:gd name="adj2" fmla="val 13050527"/>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p>
              </p:txBody>
            </p:sp>
            <p:sp>
              <p:nvSpPr>
                <p:cNvPr id="34" name="Oval 58"/>
                <p:cNvSpPr/>
                <p:nvPr/>
              </p:nvSpPr>
              <p:spPr>
                <a:xfrm>
                  <a:off x="1274622" y="1113631"/>
                  <a:ext cx="586241" cy="586241"/>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35" name="Oval 63"/>
                <p:cNvSpPr/>
                <p:nvPr/>
              </p:nvSpPr>
              <p:spPr>
                <a:xfrm>
                  <a:off x="4280819" y="3659697"/>
                  <a:ext cx="586241" cy="586241"/>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36" name="Oval 68"/>
                <p:cNvSpPr/>
                <p:nvPr/>
              </p:nvSpPr>
              <p:spPr>
                <a:xfrm>
                  <a:off x="7321922" y="1105854"/>
                  <a:ext cx="586241" cy="586241"/>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37" name="Oval 73"/>
                <p:cNvSpPr/>
                <p:nvPr/>
              </p:nvSpPr>
              <p:spPr>
                <a:xfrm>
                  <a:off x="6552561" y="2820375"/>
                  <a:ext cx="586241" cy="58624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sp>
              <p:nvSpPr>
                <p:cNvPr id="38" name="Oval 78"/>
                <p:cNvSpPr/>
                <p:nvPr/>
              </p:nvSpPr>
              <p:spPr>
                <a:xfrm>
                  <a:off x="2080448" y="2828154"/>
                  <a:ext cx="586241" cy="58624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p>
              </p:txBody>
            </p:sp>
          </p:grpSp>
        </p:grpSp>
      </p:grpSp>
      <p:sp>
        <p:nvSpPr>
          <p:cNvPr id="43" name="TextBox 26"/>
          <p:cNvSpPr txBox="1"/>
          <p:nvPr/>
        </p:nvSpPr>
        <p:spPr>
          <a:xfrm>
            <a:off x="4504055" y="1543050"/>
            <a:ext cx="2262505" cy="277495"/>
          </a:xfrm>
          <a:prstGeom prst="rect">
            <a:avLst/>
          </a:prstGeom>
          <a:noFill/>
        </p:spPr>
        <p:txBody>
          <a:bodyPr wrap="none" lIns="383948" tIns="0" rIns="0" bIns="0" anchor="b" anchorCtr="0">
            <a:normAutofit fontScale="72500"/>
          </a:bodyPr>
          <a:lstStyle/>
          <a:p>
            <a:pPr algn="l"/>
            <a:r>
              <a:rPr lang="zh-CN" altLang="en-US" sz="2135" b="1" dirty="0">
                <a:solidFill>
                  <a:schemeClr val="bg1">
                    <a:lumMod val="50000"/>
                  </a:schemeClr>
                </a:solidFill>
                <a:latin typeface="微软雅黑" panose="020B0503020204020204" pitchFamily="34" charset="-122"/>
                <a:ea typeface="微软雅黑" panose="020B0503020204020204" pitchFamily="34" charset="-122"/>
              </a:rPr>
              <a:t>哨兵（sentinel）</a:t>
            </a:r>
            <a:endParaRPr lang="zh-CN" altLang="en-US" sz="2135"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分布式</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
        <p:nvSpPr>
          <p:cNvPr id="7" name="Rectangle 24"/>
          <p:cNvSpPr>
            <a:spLocks noChangeArrowheads="1"/>
          </p:cNvSpPr>
          <p:nvPr/>
        </p:nvSpPr>
        <p:spPr bwMode="auto">
          <a:xfrm>
            <a:off x="3971925" y="2068195"/>
            <a:ext cx="4762500" cy="250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defTabSz="1218565">
              <a:lnSpc>
                <a:spcPct val="120000"/>
              </a:lnSpc>
              <a:spcBef>
                <a:spcPts val="400"/>
              </a:spcBef>
              <a:defRPr/>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1.</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哨兵支持集群</a:t>
            </a: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a:p>
            <a:pPr defTabSz="1218565">
              <a:lnSpc>
                <a:spcPct val="120000"/>
              </a:lnSpc>
              <a:spcBef>
                <a:spcPts val="400"/>
              </a:spcBef>
              <a:defRPr/>
            </a:pP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a:p>
            <a:pPr defTabSz="1218565">
              <a:lnSpc>
                <a:spcPct val="120000"/>
              </a:lnSpc>
              <a:spcBef>
                <a:spcPts val="400"/>
              </a:spcBef>
              <a:defRPr/>
            </a:pP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a:p>
            <a:pPr defTabSz="1218565">
              <a:lnSpc>
                <a:spcPct val="120000"/>
              </a:lnSpc>
              <a:spcBef>
                <a:spcPts val="400"/>
              </a:spcBef>
              <a:defRPr/>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2.</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如果是主从那么每个机器都要配置哨兵</a:t>
            </a:r>
            <a:r>
              <a:rPr lang="en-US" altLang="zh-CN" sz="1065" dirty="0">
                <a:solidFill>
                  <a:schemeClr val="bg1">
                    <a:lumMod val="50000"/>
                  </a:schemeClr>
                </a:solidFill>
                <a:latin typeface="微软雅黑" panose="020B0503020204020204" pitchFamily="34" charset="-122"/>
                <a:ea typeface="微软雅黑" panose="020B0503020204020204" pitchFamily="34" charset="-122"/>
              </a:rPr>
              <a:t>(</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验证哨兵配置成功与否可以手动把</a:t>
            </a:r>
            <a:r>
              <a:rPr lang="en-US" altLang="zh-CN" sz="1065" dirty="0">
                <a:solidFill>
                  <a:schemeClr val="bg1">
                    <a:lumMod val="50000"/>
                  </a:schemeClr>
                </a:solidFill>
                <a:latin typeface="微软雅黑" panose="020B0503020204020204" pitchFamily="34" charset="-122"/>
                <a:ea typeface="微软雅黑" panose="020B0503020204020204" pitchFamily="34" charset="-122"/>
              </a:rPr>
              <a:t>master</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手动关掉，可以看到哨兵是否进行选主</a:t>
            </a:r>
            <a:r>
              <a:rPr lang="en-US" altLang="zh-CN" sz="1065"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a:p>
            <a:pPr defTabSz="1218565">
              <a:lnSpc>
                <a:spcPct val="120000"/>
              </a:lnSpc>
              <a:spcBef>
                <a:spcPts val="400"/>
              </a:spcBef>
              <a:defRPr/>
            </a:pPr>
            <a:r>
              <a:rPr lang="en-US" sz="1065" dirty="0">
                <a:solidFill>
                  <a:schemeClr val="bg1">
                    <a:lumMod val="50000"/>
                  </a:schemeClr>
                </a:solidFill>
                <a:latin typeface="微软雅黑" panose="020B0503020204020204" pitchFamily="34" charset="-122"/>
                <a:ea typeface="微软雅黑" panose="020B0503020204020204" pitchFamily="34" charset="-122"/>
              </a:rPr>
              <a:t>3.</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因为</a:t>
            </a:r>
            <a:r>
              <a:rPr lang="en-US" sz="1065" dirty="0">
                <a:solidFill>
                  <a:schemeClr val="bg1">
                    <a:lumMod val="50000"/>
                  </a:schemeClr>
                </a:solidFill>
                <a:latin typeface="微软雅黑" panose="020B0503020204020204" pitchFamily="34" charset="-122"/>
                <a:ea typeface="微软雅黑" panose="020B0503020204020204" pitchFamily="34" charset="-122"/>
              </a:rPr>
              <a:t>使用单个sentinel进程来监控redis是不可靠的，当sentinel进程宕掉后(sentinel本身也有单点问题，single-point-of-failure)整个集群系统将无法按照预期的方式运行。</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所以如果是主从的话。最好是主从里面全部配置。</a:t>
            </a:r>
            <a:endParaRPr lang="en-US" sz="1065" dirty="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Bef>
                <a:spcPts val="2400"/>
              </a:spcBef>
            </a:pPr>
            <a:r>
              <a:rPr lang="en-US" altLang="zh-CN" sz="1065" dirty="0">
                <a:solidFill>
                  <a:schemeClr val="bg1">
                    <a:lumMod val="50000"/>
                  </a:schemeClr>
                </a:solidFill>
              </a:rPr>
              <a:t>.  </a:t>
            </a:r>
            <a:endParaRPr lang="en-US" altLang="zh-CN" sz="1065" dirty="0">
              <a:solidFill>
                <a:schemeClr val="bg1">
                  <a:lumMod val="50000"/>
                </a:schemeClr>
              </a:solidFill>
            </a:endParaRPr>
          </a:p>
        </p:txBody>
      </p:sp>
      <p:sp>
        <p:nvSpPr>
          <p:cNvPr id="8" name="矩形 7"/>
          <p:cNvSpPr/>
          <p:nvPr/>
        </p:nvSpPr>
        <p:spPr>
          <a:xfrm>
            <a:off x="3971891" y="4253545"/>
            <a:ext cx="4415297" cy="5761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2" tIns="60952" rIns="121902" bIns="60952" rtlCol="0" anchor="ctr"/>
          <a:p>
            <a:pPr algn="ctr"/>
            <a:endParaRPr lang="zh-CN" altLang="en-US" sz="2400"/>
          </a:p>
        </p:txBody>
      </p:sp>
      <p:sp>
        <p:nvSpPr>
          <p:cNvPr id="9" name="Rectangle 24"/>
          <p:cNvSpPr>
            <a:spLocks noChangeArrowheads="1"/>
          </p:cNvSpPr>
          <p:nvPr/>
        </p:nvSpPr>
        <p:spPr bwMode="auto">
          <a:xfrm>
            <a:off x="3972088" y="4388431"/>
            <a:ext cx="4031361"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defTabSz="1218565">
              <a:lnSpc>
                <a:spcPct val="120000"/>
              </a:lnSpc>
              <a:spcBef>
                <a:spcPts val="400"/>
              </a:spcBef>
              <a:defRPr/>
            </a:pPr>
            <a:r>
              <a:rPr lang="en-US" altLang="zh-CN" sz="12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哨兵是一个单独的程序，所以我们需要单独部署它</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任意多边形 7"/>
          <p:cNvSpPr/>
          <p:nvPr/>
        </p:nvSpPr>
        <p:spPr>
          <a:xfrm>
            <a:off x="3329940" y="2068195"/>
            <a:ext cx="285750" cy="25019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2" tIns="60952" rIns="121902" bIns="60952" rtlCol="0" anchor="ctr"/>
          <a:p>
            <a:pPr algn="ctr"/>
            <a:endParaRPr lang="zh-CN" altLang="en-US" sz="2400"/>
          </a:p>
        </p:txBody>
      </p:sp>
      <p:sp>
        <p:nvSpPr>
          <p:cNvPr id="11" name="任意多边形 8"/>
          <p:cNvSpPr/>
          <p:nvPr/>
        </p:nvSpPr>
        <p:spPr>
          <a:xfrm>
            <a:off x="3329913" y="2810679"/>
            <a:ext cx="285673" cy="184182"/>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21902" tIns="60952" rIns="121902" bIns="60952" rtlCol="0" anchor="ctr"/>
          <a:p>
            <a:pPr algn="ctr"/>
            <a:endParaRPr lang="zh-CN" altLang="en-US" sz="2400"/>
          </a:p>
        </p:txBody>
      </p:sp>
      <p:sp>
        <p:nvSpPr>
          <p:cNvPr id="12" name="任意多边形 9"/>
          <p:cNvSpPr/>
          <p:nvPr/>
        </p:nvSpPr>
        <p:spPr>
          <a:xfrm>
            <a:off x="3329913" y="3535968"/>
            <a:ext cx="285673" cy="184182"/>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2" tIns="60952" rIns="121902" bIns="60952" rtlCol="0" anchor="ctr"/>
          <a:p>
            <a:pPr algn="ctr"/>
            <a:endParaRPr lang="zh-CN" altLang="en-US" sz="2400"/>
          </a:p>
        </p:txBody>
      </p:sp>
      <p:sp>
        <p:nvSpPr>
          <p:cNvPr id="13" name="矩形 12"/>
          <p:cNvSpPr/>
          <p:nvPr/>
        </p:nvSpPr>
        <p:spPr>
          <a:xfrm>
            <a:off x="3160396" y="4282120"/>
            <a:ext cx="575909" cy="5761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2" tIns="60952" rIns="121902" bIns="60952" rtlCol="0" anchor="ctr"/>
          <a:p>
            <a:pPr algn="ctr"/>
            <a:endParaRPr lang="zh-CN" altLang="en-US" sz="2400"/>
          </a:p>
        </p:txBody>
      </p:sp>
      <p:sp>
        <p:nvSpPr>
          <p:cNvPr id="14" name="Freeform 10"/>
          <p:cNvSpPr>
            <a:spLocks noEditPoints="1"/>
          </p:cNvSpPr>
          <p:nvPr/>
        </p:nvSpPr>
        <p:spPr bwMode="auto">
          <a:xfrm>
            <a:off x="3330014" y="4410496"/>
            <a:ext cx="236672" cy="318142"/>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02" tIns="60952" rIns="121902" bIns="60952" numCol="1" anchor="t" anchorCtr="0" compatLnSpc="1"/>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 presetClass="entr" presetSubtype="2" fill="hold" grpId="0" nodeType="withEffect">
                                  <p:stCondLst>
                                    <p:cond delay="60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160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par>
                                <p:cTn id="40" presetID="12" presetClass="entr" presetSubtype="2" fill="hold" grpId="0" nodeType="withEffect">
                                  <p:stCondLst>
                                    <p:cond delay="16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p:tgtEl>
                                          <p:spTgt spid="9"/>
                                        </p:tgtEl>
                                        <p:attrNameLst>
                                          <p:attrName>ppt_x</p:attrName>
                                        </p:attrNameLst>
                                      </p:cBhvr>
                                      <p:tavLst>
                                        <p:tav tm="0">
                                          <p:val>
                                            <p:strVal val="#ppt_x+#ppt_w*1.125000"/>
                                          </p:val>
                                        </p:tav>
                                        <p:tav tm="100000">
                                          <p:val>
                                            <p:strVal val="#ppt_x"/>
                                          </p:val>
                                        </p:tav>
                                      </p:tavLst>
                                    </p:anim>
                                    <p:animEffect transition="in" filter="wipe(left)">
                                      <p:cBhvr>
                                        <p:cTn id="43" dur="500"/>
                                        <p:tgtEl>
                                          <p:spTgt spid="9"/>
                                        </p:tgtEl>
                                      </p:cBhvr>
                                    </p:animEffect>
                                  </p:childTnLst>
                                </p:cTn>
                              </p:par>
                              <p:par>
                                <p:cTn id="44" presetID="53" presetClass="entr" presetSubtype="16" fill="hold" grpId="0" nodeType="withEffect">
                                  <p:stCondLst>
                                    <p:cond delay="70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par>
                                <p:cTn id="54" presetID="53" presetClass="entr" presetSubtype="16" fill="hold" grpId="0" nodeType="withEffect">
                                  <p:stCondLst>
                                    <p:cond delay="90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par>
                                <p:cTn id="59" presetID="53" presetClass="entr" presetSubtype="16" fill="hold" grpId="0" nodeType="withEffect">
                                  <p:stCondLst>
                                    <p:cond delay="11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53" presetClass="entr" presetSubtype="16" fill="hold" grpId="0" nodeType="withEffect">
                                  <p:stCondLst>
                                    <p:cond delay="130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fltVal val="0"/>
                                          </p:val>
                                        </p:tav>
                                        <p:tav tm="100000">
                                          <p:val>
                                            <p:strVal val="#ppt_h"/>
                                          </p:val>
                                        </p:tav>
                                      </p:tavLst>
                                    </p:anim>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P spid="26" grpId="0" bldLvl="0" animBg="1"/>
      <p:bldP spid="7" grpId="0"/>
      <p:bldP spid="8" grpId="0" bldLvl="0" animBg="1"/>
      <p:bldP spid="9" grpId="0"/>
      <p:bldP spid="10" grpId="0" bldLvl="0" animBg="1"/>
      <p:bldP spid="11" grpId="0" bldLvl="0" animBg="1"/>
      <p:bldP spid="12" grpId="0" bldLvl="0" animBg="1"/>
      <p:bldP spid="13" grpId="0" bldLvl="0" animBg="1"/>
      <p:bldP spid="1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400643">
            <a:off x="6470746" y="2487903"/>
            <a:ext cx="7574166" cy="384843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Rectangle 24"/>
          <p:cNvSpPr>
            <a:spLocks noChangeArrowheads="1"/>
          </p:cNvSpPr>
          <p:nvPr/>
        </p:nvSpPr>
        <p:spPr bwMode="auto">
          <a:xfrm>
            <a:off x="2973070" y="933324"/>
            <a:ext cx="4991206" cy="4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lnSpc>
                <a:spcPct val="120000"/>
              </a:lnSpc>
              <a:spcBef>
                <a:spcPts val="400"/>
              </a:spcBef>
              <a:defRPr/>
            </a:pPr>
            <a:r>
              <a:rPr lang="en-US" altLang="zh-CN" sz="1065"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哨兵模式</a:t>
            </a:r>
            <a:r>
              <a:rPr lang="zh-CN" altLang="en-US" sz="1060" b="1" dirty="0">
                <a:solidFill>
                  <a:schemeClr val="bg1">
                    <a:lumMod val="50000"/>
                  </a:schemeClr>
                </a:solidFill>
                <a:latin typeface="微软雅黑" panose="020B0503020204020204" pitchFamily="34" charset="-122"/>
                <a:ea typeface="微软雅黑" panose="020B0503020204020204" pitchFamily="34" charset="-122"/>
                <a:sym typeface="+mn-ea"/>
              </a:rPr>
              <a:t>（sentinel）</a:t>
            </a: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a:p>
            <a:pPr defTabSz="1218565">
              <a:lnSpc>
                <a:spcPct val="120000"/>
              </a:lnSpc>
              <a:spcBef>
                <a:spcPts val="400"/>
              </a:spcBef>
              <a:defRPr/>
            </a:pPr>
            <a:endParaRPr lang="en-US" altLang="zh-CN" sz="10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分布式</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pic>
        <p:nvPicPr>
          <p:cNvPr id="13" name="图片 12"/>
          <p:cNvPicPr>
            <a:picLocks noChangeAspect="1"/>
          </p:cNvPicPr>
          <p:nvPr/>
        </p:nvPicPr>
        <p:blipFill>
          <a:blip r:embed="rId1"/>
          <a:stretch>
            <a:fillRect/>
          </a:stretch>
        </p:blipFill>
        <p:spPr>
          <a:xfrm>
            <a:off x="6332855" y="2056765"/>
            <a:ext cx="5591810" cy="3081655"/>
          </a:xfrm>
          <a:prstGeom prst="rect">
            <a:avLst/>
          </a:prstGeom>
        </p:spPr>
      </p:pic>
      <p:sp>
        <p:nvSpPr>
          <p:cNvPr id="14" name="TextBox 27"/>
          <p:cNvSpPr txBox="1"/>
          <p:nvPr/>
        </p:nvSpPr>
        <p:spPr>
          <a:xfrm>
            <a:off x="669925" y="1894840"/>
            <a:ext cx="5435600" cy="3406140"/>
          </a:xfrm>
          <a:prstGeom prst="rect">
            <a:avLst/>
          </a:prstGeom>
        </p:spPr>
        <p:txBody>
          <a:bodyPr vert="horz" wrap="square" lIns="383948" tIns="95988" rIns="0" bIns="0" anchor="t" anchorCtr="0">
            <a:normAutofit fontScale="75000"/>
          </a:bodyPr>
          <a:p>
            <a:pPr algn="l">
              <a:lnSpc>
                <a:spcPct val="120000"/>
              </a:lnSpc>
            </a:pPr>
            <a:r>
              <a:rPr lang="zh-CN" altLang="en-US" sz="1400">
                <a:solidFill>
                  <a:schemeClr val="bg1">
                    <a:lumMod val="50000"/>
                  </a:schemeClr>
                </a:solidFill>
                <a:latin typeface="微软雅黑" panose="020B0503020204020204" pitchFamily="34" charset="-122"/>
                <a:ea typeface="微软雅黑" panose="020B0503020204020204" pitchFamily="34" charset="-122"/>
              </a:rPr>
              <a:t> 监控(Monitoring): 哨兵(sentinel) 会不断地检查你的Master和Slave是否运作正常。</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a:p>
            <a:pPr algn="l">
              <a:lnSpc>
                <a:spcPct val="120000"/>
              </a:lnSpc>
            </a:pPr>
            <a:r>
              <a:rPr lang="zh-CN" altLang="en-US" sz="1400">
                <a:solidFill>
                  <a:schemeClr val="bg1">
                    <a:lumMod val="50000"/>
                  </a:schemeClr>
                </a:solidFill>
                <a:latin typeface="微软雅黑" panose="020B0503020204020204" pitchFamily="34" charset="-122"/>
                <a:ea typeface="微软雅黑" panose="020B0503020204020204" pitchFamily="34" charset="-122"/>
              </a:rPr>
              <a:t>       提醒(Notification):当被监控的某个 Redis出现问题时, 哨兵(sentinel) 可以通过 API 向管理员或者其他应用程序发送通知。</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a:p>
            <a:pPr algn="l">
              <a:lnSpc>
                <a:spcPct val="120000"/>
              </a:lnSpc>
            </a:pPr>
            <a:r>
              <a:rPr lang="zh-CN" altLang="en-US" sz="1400">
                <a:solidFill>
                  <a:schemeClr val="bg1">
                    <a:lumMod val="50000"/>
                  </a:schemeClr>
                </a:solidFill>
                <a:latin typeface="微软雅黑" panose="020B0503020204020204" pitchFamily="34" charset="-122"/>
                <a:ea typeface="微软雅黑" panose="020B0503020204020204" pitchFamily="34" charset="-122"/>
              </a:rPr>
              <a:t>      自动故障迁移(Automatic failover):当一个Master不能正常工作时，哨兵(sentinel) 会开始一次自动故障迁移操作,它会将失效Master的其中一个Slave升级为新的Master, 并让失效Master的其他Slave改为复制新的Master; 当客户端试图连接失效的Master时,集群也会向客户端返回新Master的地址,使得集群可以使用Master代替失效Master。</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a:p>
            <a:pPr algn="l">
              <a:lnSpc>
                <a:spcPct val="120000"/>
              </a:lnSpc>
            </a:pPr>
            <a:r>
              <a:rPr lang="zh-CN" altLang="en-US" sz="1400">
                <a:solidFill>
                  <a:schemeClr val="bg1">
                    <a:lumMod val="50000"/>
                  </a:schemeClr>
                </a:solidFill>
                <a:latin typeface="微软雅黑" panose="020B0503020204020204" pitchFamily="34" charset="-122"/>
                <a:ea typeface="微软雅黑" panose="020B0503020204020204" pitchFamily="34" charset="-122"/>
              </a:rPr>
              <a:t>哨兵(sentinel) 是一个分布式系统,你可以在一个架构中运行多个哨兵(sentinel) 进程,这些进程使用流言协议(gossipprotocols)来接收关于Master是否下线的信息,并使用投票协议(agreement protocols)来决定是否执行自动故障迁移,以及选择哪个Slave作为新的Master.</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a:p>
            <a:pPr algn="l">
              <a:lnSpc>
                <a:spcPct val="120000"/>
              </a:lnSpc>
            </a:pPr>
            <a:r>
              <a:rPr lang="zh-CN" altLang="en-US" sz="1400">
                <a:solidFill>
                  <a:schemeClr val="bg1">
                    <a:lumMod val="50000"/>
                  </a:schemeClr>
                </a:solidFill>
                <a:latin typeface="微软雅黑" panose="020B0503020204020204" pitchFamily="34" charset="-122"/>
                <a:ea typeface="微软雅黑" panose="020B0503020204020204" pitchFamily="34" charset="-122"/>
              </a:rPr>
              <a:t>每个哨兵(sentinel) 会向其它哨兵(sentinel)、master、slave定时发送消息,以确认对方是否”活”着,如果发现对方在指定时间(可配置)内未回应,则暂时认为对方已挂(所谓的”主观认为宕机” Subjective Down,简称sdown).</a:t>
            </a:r>
            <a:endParaRPr lang="zh-CN" altLang="en-US" sz="14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rot="1400643">
            <a:off x="6397331" y="5908408"/>
            <a:ext cx="4434795" cy="114780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0" name="矩形 29"/>
          <p:cNvSpPr/>
          <p:nvPr/>
        </p:nvSpPr>
        <p:spPr>
          <a:xfrm rot="1400643">
            <a:off x="5368098" y="4703277"/>
            <a:ext cx="4434795" cy="114780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1" name="矩形 30"/>
          <p:cNvSpPr/>
          <p:nvPr/>
        </p:nvSpPr>
        <p:spPr>
          <a:xfrm rot="1400643">
            <a:off x="6644644" y="3657876"/>
            <a:ext cx="4434795" cy="114780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2" name="矩形 31"/>
          <p:cNvSpPr/>
          <p:nvPr/>
        </p:nvSpPr>
        <p:spPr>
          <a:xfrm rot="1400643">
            <a:off x="5384264" y="2378325"/>
            <a:ext cx="4434795" cy="1147800"/>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33" name="淘宝店chenying0907 1"/>
          <p:cNvGrpSpPr/>
          <p:nvPr/>
        </p:nvGrpSpPr>
        <p:grpSpPr>
          <a:xfrm>
            <a:off x="4898338" y="1508787"/>
            <a:ext cx="1288653" cy="1289050"/>
            <a:chOff x="3673476" y="1131590"/>
            <a:chExt cx="966788" cy="966788"/>
          </a:xfrm>
        </p:grpSpPr>
        <p:sp>
          <p:nvSpPr>
            <p:cNvPr id="34" name="淘宝店chenying0907 5"/>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tx1"/>
            </a:solidFill>
            <a:ln>
              <a:noFill/>
            </a:ln>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sp>
          <p:nvSpPr>
            <p:cNvPr id="35" name="淘宝店chenying0907 6"/>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grpSp>
      <p:grpSp>
        <p:nvGrpSpPr>
          <p:cNvPr id="36" name="淘宝店chenying0907 2"/>
          <p:cNvGrpSpPr/>
          <p:nvPr/>
        </p:nvGrpSpPr>
        <p:grpSpPr>
          <a:xfrm>
            <a:off x="6129858" y="2704705"/>
            <a:ext cx="1288653" cy="1289050"/>
            <a:chOff x="4597401" y="2028528"/>
            <a:chExt cx="966788" cy="966788"/>
          </a:xfrm>
        </p:grpSpPr>
        <p:sp>
          <p:nvSpPr>
            <p:cNvPr id="37" name="淘宝店chenying0907 7"/>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4"/>
            </a:solidFill>
            <a:ln>
              <a:noFill/>
            </a:ln>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sp>
          <p:nvSpPr>
            <p:cNvPr id="38" name="淘宝店chenying0907 8"/>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grpSp>
      <p:grpSp>
        <p:nvGrpSpPr>
          <p:cNvPr id="39" name="淘宝店chenying0907 4"/>
          <p:cNvGrpSpPr/>
          <p:nvPr/>
        </p:nvGrpSpPr>
        <p:grpSpPr>
          <a:xfrm>
            <a:off x="4836973" y="3741872"/>
            <a:ext cx="1288653" cy="1289050"/>
            <a:chOff x="3627438" y="2806403"/>
            <a:chExt cx="966788" cy="966788"/>
          </a:xfrm>
        </p:grpSpPr>
        <p:sp>
          <p:nvSpPr>
            <p:cNvPr id="40" name="淘宝店chenying0907 9"/>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tx1"/>
            </a:solidFill>
            <a:ln>
              <a:noFill/>
            </a:ln>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sp>
          <p:nvSpPr>
            <p:cNvPr id="41" name="淘宝店chenying0907 10"/>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grpSp>
      <p:grpSp>
        <p:nvGrpSpPr>
          <p:cNvPr id="42" name="淘宝店chenying0907 13"/>
          <p:cNvGrpSpPr/>
          <p:nvPr/>
        </p:nvGrpSpPr>
        <p:grpSpPr>
          <a:xfrm>
            <a:off x="6032521" y="4992820"/>
            <a:ext cx="1288653" cy="1289050"/>
            <a:chOff x="4524376" y="3744615"/>
            <a:chExt cx="966788" cy="966788"/>
          </a:xfrm>
        </p:grpSpPr>
        <p:sp>
          <p:nvSpPr>
            <p:cNvPr id="43" name="淘宝店chenying0907 11"/>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4"/>
            </a:solidFill>
            <a:ln>
              <a:noFill/>
            </a:ln>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sp>
          <p:nvSpPr>
            <p:cNvPr id="44" name="淘宝店chenying0907 12"/>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tx1">
                    <a:lumMod val="50000"/>
                    <a:lumOff val="50000"/>
                  </a:schemeClr>
                </a:solidFill>
              </a:endParaRPr>
            </a:p>
          </p:txBody>
        </p:sp>
      </p:grpSp>
      <p:sp>
        <p:nvSpPr>
          <p:cNvPr id="45" name="文本框 21"/>
          <p:cNvSpPr txBox="1"/>
          <p:nvPr/>
        </p:nvSpPr>
        <p:spPr>
          <a:xfrm>
            <a:off x="2700971" y="1527795"/>
            <a:ext cx="1984527" cy="337185"/>
          </a:xfrm>
          <a:prstGeom prst="rect">
            <a:avLst/>
          </a:prstGeom>
          <a:noFill/>
        </p:spPr>
        <p:txBody>
          <a:bodyPr wrap="square" rtlCol="0">
            <a:spAutoFit/>
          </a:bodyPr>
          <a:lstStyle/>
          <a:p>
            <a:pPr algn="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哨兵模式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文本框 21"/>
          <p:cNvSpPr txBox="1"/>
          <p:nvPr/>
        </p:nvSpPr>
        <p:spPr>
          <a:xfrm>
            <a:off x="7535716" y="2766337"/>
            <a:ext cx="2195280" cy="337185"/>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客观下线</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文本框 21"/>
          <p:cNvSpPr txBox="1"/>
          <p:nvPr/>
        </p:nvSpPr>
        <p:spPr>
          <a:xfrm>
            <a:off x="2400731" y="3871610"/>
            <a:ext cx="2265469" cy="337185"/>
          </a:xfrm>
          <a:prstGeom prst="rect">
            <a:avLst/>
          </a:prstGeom>
          <a:noFill/>
        </p:spPr>
        <p:txBody>
          <a:bodyPr wrap="square" rtlCol="0">
            <a:spAutoFit/>
          </a:bodyPr>
          <a:lstStyle/>
          <a:p>
            <a:pPr algn="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选举领头sentinel</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文本框 21"/>
          <p:cNvSpPr txBox="1"/>
          <p:nvPr/>
        </p:nvSpPr>
        <p:spPr>
          <a:xfrm>
            <a:off x="7535720" y="4802165"/>
            <a:ext cx="2143052" cy="337185"/>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故障转移</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73"/>
          <p:cNvSpPr txBox="1"/>
          <p:nvPr/>
        </p:nvSpPr>
        <p:spPr>
          <a:xfrm>
            <a:off x="1529976" y="1987097"/>
            <a:ext cx="3155522" cy="1938019"/>
          </a:xfrm>
          <a:prstGeom prst="roundRect">
            <a:avLst>
              <a:gd name="adj" fmla="val 0"/>
            </a:avLst>
          </a:prstGeom>
          <a:noFill/>
        </p:spPr>
        <p:txBody>
          <a:bodyPr wrap="square" rtlCol="0">
            <a:spAutoFit/>
          </a:bodyPr>
          <a:lstStyle/>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主观下线</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就是单个sentinel认为某个服务下线（有可能是接收不到订阅，之间的网络不通等等原因）。</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sentinel会以每秒一次的频率向所有与其建立了命令连接的实例（master，从服务，其他sentinel）发ping命令，通过判断ping回复是有效回复，还是无效回复来判断实例时候在线（对该sentinel来说是“主观在线”）。</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TextBox 74"/>
          <p:cNvSpPr txBox="1"/>
          <p:nvPr/>
        </p:nvSpPr>
        <p:spPr>
          <a:xfrm>
            <a:off x="7601661" y="3215852"/>
            <a:ext cx="3276362" cy="1198879"/>
          </a:xfrm>
          <a:prstGeom prst="roundRect">
            <a:avLst>
              <a:gd name="adj" fmla="val 0"/>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当sentinel监视的某个服务主观下线后，sentinel会询问其它监视该服务的sentinel，看它们是否也认为该服务主观下线，接收到足够数量（这个值可以配置）的sentinel判断为主观下线，既任务该服务客观下线，并对其做故障转移操作。</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TextBox 75"/>
          <p:cNvSpPr txBox="1"/>
          <p:nvPr/>
        </p:nvSpPr>
        <p:spPr>
          <a:xfrm>
            <a:off x="1861282" y="4309061"/>
            <a:ext cx="2804917" cy="829944"/>
          </a:xfrm>
          <a:prstGeom prst="roundRect">
            <a:avLst>
              <a:gd name="adj" fmla="val 0"/>
            </a:avLst>
          </a:prstGeom>
          <a:noFill/>
        </p:spPr>
        <p:txBody>
          <a:bodyPr wrap="square" rtlCol="0">
            <a:spAutoFit/>
          </a:bodyPr>
          <a:lstStyle/>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一个redis服务被判断为客观下线时，多个监视该服务的sentinel协商，选举一个领头sentinel，对该redis服务进行转移操作。</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TextBox 76"/>
          <p:cNvSpPr txBox="1"/>
          <p:nvPr/>
        </p:nvSpPr>
        <p:spPr>
          <a:xfrm>
            <a:off x="7508769" y="5267995"/>
            <a:ext cx="2705440" cy="1568449"/>
          </a:xfrm>
          <a:prstGeom prst="roundRect">
            <a:avLst>
              <a:gd name="adj" fmla="val 0"/>
            </a:avLst>
          </a:prstGeom>
          <a:noFill/>
        </p:spPr>
        <p:txBody>
          <a:bodyPr wrap="square" rtlCol="0">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从下线的主服务的所有从服务里面挑选一个从服务，将其转成主服务</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已下线主服务的所有从服务改为复制新的主服务</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将已下线的主服务设置成新的主服务的从服务，当其回复正常时，复制新的主服务，变成新的主服务的从服务</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TextBox 77"/>
          <p:cNvSpPr txBox="1"/>
          <p:nvPr/>
        </p:nvSpPr>
        <p:spPr>
          <a:xfrm>
            <a:off x="5301089" y="1783980"/>
            <a:ext cx="350873" cy="707758"/>
          </a:xfrm>
          <a:prstGeom prst="roundRect">
            <a:avLst>
              <a:gd name="adj" fmla="val 0"/>
            </a:avLst>
          </a:prstGeom>
          <a:noFill/>
        </p:spPr>
        <p:txBody>
          <a:bodyPr wrap="square" rtlCol="0">
            <a:spAutoFit/>
          </a:bodyPr>
          <a:lstStyle/>
          <a:p>
            <a:pPr algn="r"/>
            <a:r>
              <a:rPr lang="en-US" altLang="zh-CN" sz="4000" dirty="0">
                <a:solidFill>
                  <a:srgbClr val="FFC000"/>
                </a:solidFill>
                <a:latin typeface="Impact" panose="020B0806030902050204" pitchFamily="34" charset="0"/>
                <a:ea typeface="方正正黑简体" panose="02000000000000000000" pitchFamily="2" charset="-122"/>
              </a:rPr>
              <a:t>1</a:t>
            </a:r>
            <a:endParaRPr lang="zh-CN" altLang="en-US" sz="4000" dirty="0">
              <a:solidFill>
                <a:srgbClr val="FFC000"/>
              </a:solidFill>
              <a:latin typeface="Impact" panose="020B0806030902050204" pitchFamily="34" charset="0"/>
              <a:ea typeface="方正正黑简体" panose="02000000000000000000" pitchFamily="2" charset="-122"/>
            </a:endParaRPr>
          </a:p>
        </p:txBody>
      </p:sp>
      <p:sp>
        <p:nvSpPr>
          <p:cNvPr id="54" name="TextBox 78"/>
          <p:cNvSpPr txBox="1"/>
          <p:nvPr/>
        </p:nvSpPr>
        <p:spPr>
          <a:xfrm>
            <a:off x="6560671" y="2977085"/>
            <a:ext cx="350873" cy="707758"/>
          </a:xfrm>
          <a:prstGeom prst="roundRect">
            <a:avLst>
              <a:gd name="adj" fmla="val 0"/>
            </a:avLst>
          </a:prstGeom>
          <a:noFill/>
        </p:spPr>
        <p:txBody>
          <a:bodyPr wrap="square" rtlCol="0">
            <a:spAutoFit/>
          </a:bodyPr>
          <a:lstStyle/>
          <a:p>
            <a:pPr algn="r"/>
            <a:r>
              <a:rPr lang="en-US" altLang="zh-CN" sz="4000" dirty="0">
                <a:latin typeface="Impact" panose="020B0806030902050204" pitchFamily="34" charset="0"/>
                <a:ea typeface="方正正黑简体" panose="02000000000000000000" pitchFamily="2" charset="-122"/>
              </a:rPr>
              <a:t>2</a:t>
            </a:r>
            <a:endParaRPr lang="zh-CN" altLang="en-US" sz="4000" dirty="0">
              <a:latin typeface="Impact" panose="020B0806030902050204" pitchFamily="34" charset="0"/>
              <a:ea typeface="方正正黑简体" panose="02000000000000000000" pitchFamily="2" charset="-122"/>
            </a:endParaRPr>
          </a:p>
        </p:txBody>
      </p:sp>
      <p:sp>
        <p:nvSpPr>
          <p:cNvPr id="55" name="TextBox 79"/>
          <p:cNvSpPr txBox="1"/>
          <p:nvPr/>
        </p:nvSpPr>
        <p:spPr>
          <a:xfrm>
            <a:off x="5246529" y="4003915"/>
            <a:ext cx="350873" cy="707758"/>
          </a:xfrm>
          <a:prstGeom prst="roundRect">
            <a:avLst>
              <a:gd name="adj" fmla="val 0"/>
            </a:avLst>
          </a:prstGeom>
          <a:noFill/>
        </p:spPr>
        <p:txBody>
          <a:bodyPr wrap="square" rtlCol="0">
            <a:spAutoFit/>
          </a:bodyPr>
          <a:lstStyle/>
          <a:p>
            <a:pPr algn="r"/>
            <a:r>
              <a:rPr lang="en-US" altLang="zh-CN" sz="4000" dirty="0">
                <a:solidFill>
                  <a:schemeClr val="accent4"/>
                </a:solidFill>
                <a:latin typeface="Impact" panose="020B0806030902050204" pitchFamily="34" charset="0"/>
                <a:ea typeface="方正正黑简体" panose="02000000000000000000" pitchFamily="2" charset="-122"/>
              </a:rPr>
              <a:t>3</a:t>
            </a:r>
            <a:endParaRPr lang="zh-CN" altLang="en-US" sz="4000" dirty="0">
              <a:solidFill>
                <a:schemeClr val="accent4"/>
              </a:solidFill>
              <a:latin typeface="Impact" panose="020B0806030902050204" pitchFamily="34" charset="0"/>
              <a:ea typeface="方正正黑简体" panose="02000000000000000000" pitchFamily="2" charset="-122"/>
            </a:endParaRPr>
          </a:p>
        </p:txBody>
      </p:sp>
      <p:sp>
        <p:nvSpPr>
          <p:cNvPr id="56" name="TextBox 80"/>
          <p:cNvSpPr txBox="1"/>
          <p:nvPr/>
        </p:nvSpPr>
        <p:spPr>
          <a:xfrm>
            <a:off x="6423311" y="5268014"/>
            <a:ext cx="350873" cy="707758"/>
          </a:xfrm>
          <a:prstGeom prst="roundRect">
            <a:avLst>
              <a:gd name="adj" fmla="val 0"/>
            </a:avLst>
          </a:prstGeom>
          <a:noFill/>
        </p:spPr>
        <p:txBody>
          <a:bodyPr wrap="square" rtlCol="0">
            <a:spAutoFit/>
          </a:bodyPr>
          <a:lstStyle/>
          <a:p>
            <a:pPr algn="r"/>
            <a:r>
              <a:rPr lang="en-US" altLang="zh-CN" sz="4000" dirty="0">
                <a:latin typeface="Impact" panose="020B0806030902050204" pitchFamily="34" charset="0"/>
                <a:ea typeface="方正正黑简体" panose="02000000000000000000" pitchFamily="2" charset="-122"/>
              </a:rPr>
              <a:t>4</a:t>
            </a:r>
            <a:endParaRPr lang="zh-CN" altLang="en-US" sz="4000" dirty="0">
              <a:latin typeface="Impact" panose="020B0806030902050204" pitchFamily="34" charset="0"/>
              <a:ea typeface="方正正黑简体" panose="02000000000000000000" pitchFamily="2" charset="-122"/>
            </a:endParaRPr>
          </a:p>
        </p:txBody>
      </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分布式</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anim calcmode="lin" valueType="num">
                                      <p:cBhvr>
                                        <p:cTn id="19" dur="500" fill="hold"/>
                                        <p:tgtEl>
                                          <p:spTgt spid="53"/>
                                        </p:tgtEl>
                                        <p:attrNameLst>
                                          <p:attrName>ppt_x</p:attrName>
                                        </p:attrNameLst>
                                      </p:cBhvr>
                                      <p:tavLst>
                                        <p:tav tm="0">
                                          <p:val>
                                            <p:strVal val="#ppt_x"/>
                                          </p:val>
                                        </p:tav>
                                        <p:tav tm="100000">
                                          <p:val>
                                            <p:strVal val="#ppt_x"/>
                                          </p:val>
                                        </p:tav>
                                      </p:tavLst>
                                    </p:anim>
                                    <p:anim calcmode="lin" valueType="num">
                                      <p:cBhvr>
                                        <p:cTn id="20" dur="500" fill="hold"/>
                                        <p:tgtEl>
                                          <p:spTgt spid="53"/>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31"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1000" fill="hold"/>
                                        <p:tgtEl>
                                          <p:spTgt spid="36"/>
                                        </p:tgtEl>
                                        <p:attrNameLst>
                                          <p:attrName>ppt_w</p:attrName>
                                        </p:attrNameLst>
                                      </p:cBhvr>
                                      <p:tavLst>
                                        <p:tav tm="0">
                                          <p:val>
                                            <p:fltVal val="0"/>
                                          </p:val>
                                        </p:tav>
                                        <p:tav tm="100000">
                                          <p:val>
                                            <p:strVal val="#ppt_w"/>
                                          </p:val>
                                        </p:tav>
                                      </p:tavLst>
                                    </p:anim>
                                    <p:anim calcmode="lin" valueType="num">
                                      <p:cBhvr>
                                        <p:cTn id="36" dur="1000" fill="hold"/>
                                        <p:tgtEl>
                                          <p:spTgt spid="36"/>
                                        </p:tgtEl>
                                        <p:attrNameLst>
                                          <p:attrName>ppt_h</p:attrName>
                                        </p:attrNameLst>
                                      </p:cBhvr>
                                      <p:tavLst>
                                        <p:tav tm="0">
                                          <p:val>
                                            <p:fltVal val="0"/>
                                          </p:val>
                                        </p:tav>
                                        <p:tav tm="100000">
                                          <p:val>
                                            <p:strVal val="#ppt_h"/>
                                          </p:val>
                                        </p:tav>
                                      </p:tavLst>
                                    </p:anim>
                                    <p:anim calcmode="lin" valueType="num">
                                      <p:cBhvr>
                                        <p:cTn id="37" dur="1000" fill="hold"/>
                                        <p:tgtEl>
                                          <p:spTgt spid="36"/>
                                        </p:tgtEl>
                                        <p:attrNameLst>
                                          <p:attrName>style.rotation</p:attrName>
                                        </p:attrNameLst>
                                      </p:cBhvr>
                                      <p:tavLst>
                                        <p:tav tm="0">
                                          <p:val>
                                            <p:fltVal val="90"/>
                                          </p:val>
                                        </p:tav>
                                        <p:tav tm="100000">
                                          <p:val>
                                            <p:fltVal val="0"/>
                                          </p:val>
                                        </p:tav>
                                      </p:tavLst>
                                    </p:anim>
                                    <p:animEffect transition="in" filter="fade">
                                      <p:cBhvr>
                                        <p:cTn id="38" dur="10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42" presetClass="entr" presetSubtype="0" fill="hold" grpId="0" nodeType="withEffect">
                                  <p:stCondLst>
                                    <p:cond delay="50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anim calcmode="lin" valueType="num">
                                      <p:cBhvr>
                                        <p:cTn id="47" dur="500" fill="hold"/>
                                        <p:tgtEl>
                                          <p:spTgt spid="54"/>
                                        </p:tgtEl>
                                        <p:attrNameLst>
                                          <p:attrName>ppt_x</p:attrName>
                                        </p:attrNameLst>
                                      </p:cBhvr>
                                      <p:tavLst>
                                        <p:tav tm="0">
                                          <p:val>
                                            <p:strVal val="#ppt_x"/>
                                          </p:val>
                                        </p:tav>
                                        <p:tav tm="100000">
                                          <p:val>
                                            <p:strVal val="#ppt_x"/>
                                          </p:val>
                                        </p:tav>
                                      </p:tavLst>
                                    </p:anim>
                                    <p:anim calcmode="lin" valueType="num">
                                      <p:cBhvr>
                                        <p:cTn id="48" dur="500" fill="hold"/>
                                        <p:tgtEl>
                                          <p:spTgt spid="54"/>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par>
                          <p:cTn id="60" fill="hold">
                            <p:stCondLst>
                              <p:cond delay="1500"/>
                            </p:stCondLst>
                            <p:childTnLst>
                              <p:par>
                                <p:cTn id="61" presetID="31"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1000" fill="hold"/>
                                        <p:tgtEl>
                                          <p:spTgt spid="39"/>
                                        </p:tgtEl>
                                        <p:attrNameLst>
                                          <p:attrName>ppt_w</p:attrName>
                                        </p:attrNameLst>
                                      </p:cBhvr>
                                      <p:tavLst>
                                        <p:tav tm="0">
                                          <p:val>
                                            <p:fltVal val="0"/>
                                          </p:val>
                                        </p:tav>
                                        <p:tav tm="100000">
                                          <p:val>
                                            <p:strVal val="#ppt_w"/>
                                          </p:val>
                                        </p:tav>
                                      </p:tavLst>
                                    </p:anim>
                                    <p:anim calcmode="lin" valueType="num">
                                      <p:cBhvr>
                                        <p:cTn id="64" dur="1000" fill="hold"/>
                                        <p:tgtEl>
                                          <p:spTgt spid="39"/>
                                        </p:tgtEl>
                                        <p:attrNameLst>
                                          <p:attrName>ppt_h</p:attrName>
                                        </p:attrNameLst>
                                      </p:cBhvr>
                                      <p:tavLst>
                                        <p:tav tm="0">
                                          <p:val>
                                            <p:fltVal val="0"/>
                                          </p:val>
                                        </p:tav>
                                        <p:tav tm="100000">
                                          <p:val>
                                            <p:strVal val="#ppt_h"/>
                                          </p:val>
                                        </p:tav>
                                      </p:tavLst>
                                    </p:anim>
                                    <p:anim calcmode="lin" valueType="num">
                                      <p:cBhvr>
                                        <p:cTn id="65" dur="1000" fill="hold"/>
                                        <p:tgtEl>
                                          <p:spTgt spid="39"/>
                                        </p:tgtEl>
                                        <p:attrNameLst>
                                          <p:attrName>style.rotation</p:attrName>
                                        </p:attrNameLst>
                                      </p:cBhvr>
                                      <p:tavLst>
                                        <p:tav tm="0">
                                          <p:val>
                                            <p:fltVal val="90"/>
                                          </p:val>
                                        </p:tav>
                                        <p:tav tm="100000">
                                          <p:val>
                                            <p:fltVal val="0"/>
                                          </p:val>
                                        </p:tav>
                                      </p:tavLst>
                                    </p:anim>
                                    <p:animEffect transition="in" filter="fade">
                                      <p:cBhvr>
                                        <p:cTn id="66" dur="10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left)">
                                      <p:cBhvr>
                                        <p:cTn id="71" dur="500"/>
                                        <p:tgtEl>
                                          <p:spTgt spid="30"/>
                                        </p:tgtEl>
                                      </p:cBhvr>
                                    </p:animEffect>
                                  </p:childTnLst>
                                </p:cTn>
                              </p:par>
                              <p:par>
                                <p:cTn id="72" presetID="42" presetClass="entr" presetSubtype="0" fill="hold" grpId="0" nodeType="withEffect">
                                  <p:stCondLst>
                                    <p:cond delay="50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anim calcmode="lin" valueType="num">
                                      <p:cBhvr>
                                        <p:cTn id="75" dur="500" fill="hold"/>
                                        <p:tgtEl>
                                          <p:spTgt spid="55"/>
                                        </p:tgtEl>
                                        <p:attrNameLst>
                                          <p:attrName>ppt_x</p:attrName>
                                        </p:attrNameLst>
                                      </p:cBhvr>
                                      <p:tavLst>
                                        <p:tav tm="0">
                                          <p:val>
                                            <p:strVal val="#ppt_x"/>
                                          </p:val>
                                        </p:tav>
                                        <p:tav tm="100000">
                                          <p:val>
                                            <p:strVal val="#ppt_x"/>
                                          </p:val>
                                        </p:tav>
                                      </p:tavLst>
                                    </p:anim>
                                    <p:anim calcmode="lin" valueType="num">
                                      <p:cBhvr>
                                        <p:cTn id="76" dur="500" fill="hold"/>
                                        <p:tgtEl>
                                          <p:spTgt spid="55"/>
                                        </p:tgtEl>
                                        <p:attrNameLst>
                                          <p:attrName>ppt_y</p:attrName>
                                        </p:attrNameLst>
                                      </p:cBhvr>
                                      <p:tavLst>
                                        <p:tav tm="0">
                                          <p:val>
                                            <p:strVal val="#ppt_y+.1"/>
                                          </p:val>
                                        </p:tav>
                                        <p:tav tm="100000">
                                          <p:val>
                                            <p:strVal val="#ppt_y"/>
                                          </p:val>
                                        </p:tav>
                                      </p:tavLst>
                                    </p:anim>
                                  </p:childTnLst>
                                </p:cTn>
                              </p:par>
                            </p:childTnLst>
                          </p:cTn>
                        </p:par>
                        <p:par>
                          <p:cTn id="77" fill="hold">
                            <p:stCondLst>
                              <p:cond delay="500"/>
                            </p:stCondLst>
                            <p:childTnLst>
                              <p:par>
                                <p:cTn id="78" presetID="42" presetClass="entr" presetSubtype="0" fill="hold" grpId="0"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1000"/>
                                        <p:tgtEl>
                                          <p:spTgt spid="47"/>
                                        </p:tgtEl>
                                      </p:cBhvr>
                                    </p:animEffect>
                                    <p:anim calcmode="lin" valueType="num">
                                      <p:cBhvr>
                                        <p:cTn id="81" dur="1000" fill="hold"/>
                                        <p:tgtEl>
                                          <p:spTgt spid="47"/>
                                        </p:tgtEl>
                                        <p:attrNameLst>
                                          <p:attrName>ppt_x</p:attrName>
                                        </p:attrNameLst>
                                      </p:cBhvr>
                                      <p:tavLst>
                                        <p:tav tm="0">
                                          <p:val>
                                            <p:strVal val="#ppt_x"/>
                                          </p:val>
                                        </p:tav>
                                        <p:tav tm="100000">
                                          <p:val>
                                            <p:strVal val="#ppt_x"/>
                                          </p:val>
                                        </p:tav>
                                      </p:tavLst>
                                    </p:anim>
                                    <p:anim calcmode="lin" valueType="num">
                                      <p:cBhvr>
                                        <p:cTn id="82" dur="1000" fill="hold"/>
                                        <p:tgtEl>
                                          <p:spTgt spid="4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1000"/>
                                        <p:tgtEl>
                                          <p:spTgt spid="51"/>
                                        </p:tgtEl>
                                      </p:cBhvr>
                                    </p:animEffect>
                                    <p:anim calcmode="lin" valueType="num">
                                      <p:cBhvr>
                                        <p:cTn id="86" dur="1000" fill="hold"/>
                                        <p:tgtEl>
                                          <p:spTgt spid="51"/>
                                        </p:tgtEl>
                                        <p:attrNameLst>
                                          <p:attrName>ppt_x</p:attrName>
                                        </p:attrNameLst>
                                      </p:cBhvr>
                                      <p:tavLst>
                                        <p:tav tm="0">
                                          <p:val>
                                            <p:strVal val="#ppt_x"/>
                                          </p:val>
                                        </p:tav>
                                        <p:tav tm="100000">
                                          <p:val>
                                            <p:strVal val="#ppt_x"/>
                                          </p:val>
                                        </p:tav>
                                      </p:tavLst>
                                    </p:anim>
                                    <p:anim calcmode="lin" valueType="num">
                                      <p:cBhvr>
                                        <p:cTn id="87" dur="1000" fill="hold"/>
                                        <p:tgtEl>
                                          <p:spTgt spid="51"/>
                                        </p:tgtEl>
                                        <p:attrNameLst>
                                          <p:attrName>ppt_y</p:attrName>
                                        </p:attrNameLst>
                                      </p:cBhvr>
                                      <p:tavLst>
                                        <p:tav tm="0">
                                          <p:val>
                                            <p:strVal val="#ppt_y+.1"/>
                                          </p:val>
                                        </p:tav>
                                        <p:tav tm="100000">
                                          <p:val>
                                            <p:strVal val="#ppt_y"/>
                                          </p:val>
                                        </p:tav>
                                      </p:tavLst>
                                    </p:anim>
                                  </p:childTnLst>
                                </p:cTn>
                              </p:par>
                            </p:childTnLst>
                          </p:cTn>
                        </p:par>
                        <p:par>
                          <p:cTn id="88" fill="hold">
                            <p:stCondLst>
                              <p:cond delay="1500"/>
                            </p:stCondLst>
                            <p:childTnLst>
                              <p:par>
                                <p:cTn id="89" presetID="31" presetClass="entr" presetSubtype="0" fill="hold" nodeType="after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p:cTn id="91" dur="1000" fill="hold"/>
                                        <p:tgtEl>
                                          <p:spTgt spid="42"/>
                                        </p:tgtEl>
                                        <p:attrNameLst>
                                          <p:attrName>ppt_w</p:attrName>
                                        </p:attrNameLst>
                                      </p:cBhvr>
                                      <p:tavLst>
                                        <p:tav tm="0">
                                          <p:val>
                                            <p:fltVal val="0"/>
                                          </p:val>
                                        </p:tav>
                                        <p:tav tm="100000">
                                          <p:val>
                                            <p:strVal val="#ppt_w"/>
                                          </p:val>
                                        </p:tav>
                                      </p:tavLst>
                                    </p:anim>
                                    <p:anim calcmode="lin" valueType="num">
                                      <p:cBhvr>
                                        <p:cTn id="92" dur="1000" fill="hold"/>
                                        <p:tgtEl>
                                          <p:spTgt spid="42"/>
                                        </p:tgtEl>
                                        <p:attrNameLst>
                                          <p:attrName>ppt_h</p:attrName>
                                        </p:attrNameLst>
                                      </p:cBhvr>
                                      <p:tavLst>
                                        <p:tav tm="0">
                                          <p:val>
                                            <p:fltVal val="0"/>
                                          </p:val>
                                        </p:tav>
                                        <p:tav tm="100000">
                                          <p:val>
                                            <p:strVal val="#ppt_h"/>
                                          </p:val>
                                        </p:tav>
                                      </p:tavLst>
                                    </p:anim>
                                    <p:anim calcmode="lin" valueType="num">
                                      <p:cBhvr>
                                        <p:cTn id="93" dur="1000" fill="hold"/>
                                        <p:tgtEl>
                                          <p:spTgt spid="42"/>
                                        </p:tgtEl>
                                        <p:attrNameLst>
                                          <p:attrName>style.rotation</p:attrName>
                                        </p:attrNameLst>
                                      </p:cBhvr>
                                      <p:tavLst>
                                        <p:tav tm="0">
                                          <p:val>
                                            <p:fltVal val="90"/>
                                          </p:val>
                                        </p:tav>
                                        <p:tav tm="100000">
                                          <p:val>
                                            <p:fltVal val="0"/>
                                          </p:val>
                                        </p:tav>
                                      </p:tavLst>
                                    </p:anim>
                                    <p:animEffect transition="in" filter="fade">
                                      <p:cBhvr>
                                        <p:cTn id="94" dur="10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wipe(left)">
                                      <p:cBhvr>
                                        <p:cTn id="99" dur="500"/>
                                        <p:tgtEl>
                                          <p:spTgt spid="29"/>
                                        </p:tgtEl>
                                      </p:cBhvr>
                                    </p:animEffect>
                                  </p:childTnLst>
                                </p:cTn>
                              </p:par>
                              <p:par>
                                <p:cTn id="100" presetID="42" presetClass="entr" presetSubtype="0" fill="hold" grpId="0" nodeType="withEffect">
                                  <p:stCondLst>
                                    <p:cond delay="50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anim calcmode="lin" valueType="num">
                                      <p:cBhvr>
                                        <p:cTn id="103" dur="500" fill="hold"/>
                                        <p:tgtEl>
                                          <p:spTgt spid="56"/>
                                        </p:tgtEl>
                                        <p:attrNameLst>
                                          <p:attrName>ppt_x</p:attrName>
                                        </p:attrNameLst>
                                      </p:cBhvr>
                                      <p:tavLst>
                                        <p:tav tm="0">
                                          <p:val>
                                            <p:strVal val="#ppt_x"/>
                                          </p:val>
                                        </p:tav>
                                        <p:tav tm="100000">
                                          <p:val>
                                            <p:strVal val="#ppt_x"/>
                                          </p:val>
                                        </p:tav>
                                      </p:tavLst>
                                    </p:anim>
                                    <p:anim calcmode="lin" valueType="num">
                                      <p:cBhvr>
                                        <p:cTn id="104" dur="500" fill="hold"/>
                                        <p:tgtEl>
                                          <p:spTgt spid="56"/>
                                        </p:tgtEl>
                                        <p:attrNameLst>
                                          <p:attrName>ppt_y</p:attrName>
                                        </p:attrNameLst>
                                      </p:cBhvr>
                                      <p:tavLst>
                                        <p:tav tm="0">
                                          <p:val>
                                            <p:strVal val="#ppt_y+.1"/>
                                          </p:val>
                                        </p:tav>
                                        <p:tav tm="100000">
                                          <p:val>
                                            <p:strVal val="#ppt_y"/>
                                          </p:val>
                                        </p:tav>
                                      </p:tavLst>
                                    </p:anim>
                                  </p:childTnLst>
                                </p:cTn>
                              </p:par>
                            </p:childTnLst>
                          </p:cTn>
                        </p:par>
                        <p:par>
                          <p:cTn id="105" fill="hold">
                            <p:stCondLst>
                              <p:cond delay="500"/>
                            </p:stCondLst>
                            <p:childTnLst>
                              <p:par>
                                <p:cTn id="106" presetID="42" presetClass="entr" presetSubtype="0" fill="hold" grpId="0" nodeType="after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1000"/>
                                        <p:tgtEl>
                                          <p:spTgt spid="48"/>
                                        </p:tgtEl>
                                      </p:cBhvr>
                                    </p:animEffect>
                                    <p:anim calcmode="lin" valueType="num">
                                      <p:cBhvr>
                                        <p:cTn id="109" dur="1000" fill="hold"/>
                                        <p:tgtEl>
                                          <p:spTgt spid="48"/>
                                        </p:tgtEl>
                                        <p:attrNameLst>
                                          <p:attrName>ppt_x</p:attrName>
                                        </p:attrNameLst>
                                      </p:cBhvr>
                                      <p:tavLst>
                                        <p:tav tm="0">
                                          <p:val>
                                            <p:strVal val="#ppt_x"/>
                                          </p:val>
                                        </p:tav>
                                        <p:tav tm="100000">
                                          <p:val>
                                            <p:strVal val="#ppt_x"/>
                                          </p:val>
                                        </p:tav>
                                      </p:tavLst>
                                    </p:anim>
                                    <p:anim calcmode="lin" valueType="num">
                                      <p:cBhvr>
                                        <p:cTn id="110" dur="1000" fill="hold"/>
                                        <p:tgtEl>
                                          <p:spTgt spid="48"/>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1000"/>
                                        <p:tgtEl>
                                          <p:spTgt spid="52"/>
                                        </p:tgtEl>
                                      </p:cBhvr>
                                    </p:animEffect>
                                    <p:anim calcmode="lin" valueType="num">
                                      <p:cBhvr>
                                        <p:cTn id="114" dur="1000" fill="hold"/>
                                        <p:tgtEl>
                                          <p:spTgt spid="52"/>
                                        </p:tgtEl>
                                        <p:attrNameLst>
                                          <p:attrName>ppt_x</p:attrName>
                                        </p:attrNameLst>
                                      </p:cBhvr>
                                      <p:tavLst>
                                        <p:tav tm="0">
                                          <p:val>
                                            <p:strVal val="#ppt_x"/>
                                          </p:val>
                                        </p:tav>
                                        <p:tav tm="100000">
                                          <p:val>
                                            <p:strVal val="#ppt_x"/>
                                          </p:val>
                                        </p:tav>
                                      </p:tavLst>
                                    </p:anim>
                                    <p:anim calcmode="lin" valueType="num">
                                      <p:cBhvr>
                                        <p:cTn id="11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1451767">
            <a:off x="5192022" y="2530183"/>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24"/>
          <p:cNvSpPr txBox="1">
            <a:spLocks noChangeArrowheads="1"/>
          </p:cNvSpPr>
          <p:nvPr/>
        </p:nvSpPr>
        <p:spPr bwMode="auto">
          <a:xfrm>
            <a:off x="2301649" y="2786889"/>
            <a:ext cx="25193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latin typeface="迷你简汉真广标"/>
                <a:ea typeface="迷你简汉真广标"/>
                <a:cs typeface="迷你简汉真广标"/>
              </a:rPr>
              <a:t>PART </a:t>
            </a:r>
            <a:endParaRPr lang="en-US" altLang="zh-CN" sz="6000" dirty="0">
              <a:latin typeface="迷你简汉真广标"/>
              <a:ea typeface="迷你简汉真广标"/>
              <a:cs typeface="迷你简汉真广标"/>
            </a:endParaRPr>
          </a:p>
          <a:p>
            <a:pPr eaLnBrk="1" hangingPunct="1"/>
            <a:r>
              <a:rPr lang="en-US" altLang="zh-CN" sz="6000" dirty="0">
                <a:latin typeface="迷你简汉真广标"/>
                <a:ea typeface="迷你简汉真广标"/>
                <a:cs typeface="迷你简汉真广标"/>
              </a:rPr>
              <a:t>THREE</a:t>
            </a:r>
            <a:endParaRPr lang="zh-CN" altLang="en-US" sz="6000" dirty="0">
              <a:latin typeface="迷你简汉真广标"/>
              <a:ea typeface="迷你简汉真广标"/>
              <a:cs typeface="迷你简汉真广标"/>
            </a:endParaRPr>
          </a:p>
        </p:txBody>
      </p:sp>
      <p:sp>
        <p:nvSpPr>
          <p:cNvPr id="8" name="矩形 7"/>
          <p:cNvSpPr/>
          <p:nvPr/>
        </p:nvSpPr>
        <p:spPr>
          <a:xfrm>
            <a:off x="1058437" y="5585100"/>
            <a:ext cx="2855912" cy="368300"/>
          </a:xfrm>
          <a:prstGeom prst="rect">
            <a:avLst/>
          </a:prstGeom>
        </p:spPr>
        <p:txBody>
          <a:bodyPr wrap="square">
            <a:spAutoFit/>
          </a:bodyPr>
          <a:lstStyle/>
          <a:p>
            <a:pPr algn="r"/>
            <a:r>
              <a:rPr lang="zh-CN" altLang="en-US" dirty="0"/>
              <a:t>主从集群模式</a:t>
            </a:r>
            <a:endParaRPr lang="zh-CN" altLang="en-US" dirty="0"/>
          </a:p>
        </p:txBody>
      </p:sp>
      <p:grpSp>
        <p:nvGrpSpPr>
          <p:cNvPr id="4" name="组合 3"/>
          <p:cNvGrpSpPr/>
          <p:nvPr/>
        </p:nvGrpSpPr>
        <p:grpSpPr>
          <a:xfrm>
            <a:off x="3913961" y="875128"/>
            <a:ext cx="3588568" cy="5351501"/>
            <a:chOff x="-3522428" y="704095"/>
            <a:chExt cx="3588568" cy="5351501"/>
          </a:xfrm>
        </p:grpSpPr>
        <p:sp>
          <p:nvSpPr>
            <p:cNvPr id="22" name="任意多边形: 形状 21"/>
            <p:cNvSpPr/>
            <p:nvPr/>
          </p:nvSpPr>
          <p:spPr>
            <a:xfrm>
              <a:off x="-1709311" y="704161"/>
              <a:ext cx="1775451" cy="5351370"/>
            </a:xfrm>
            <a:custGeom>
              <a:avLst/>
              <a:gdLst/>
              <a:ahLst/>
              <a:cxnLst/>
              <a:rect l="l" t="t" r="r" b="b"/>
              <a:pathLst>
                <a:path w="1775451" h="5351370">
                  <a:moveTo>
                    <a:pt x="0" y="0"/>
                  </a:moveTo>
                  <a:lnTo>
                    <a:pt x="189375" y="5553"/>
                  </a:lnTo>
                  <a:cubicBezTo>
                    <a:pt x="623155" y="31773"/>
                    <a:pt x="963752" y="149765"/>
                    <a:pt x="1211165" y="359528"/>
                  </a:cubicBezTo>
                  <a:cubicBezTo>
                    <a:pt x="1493923" y="599257"/>
                    <a:pt x="1635301" y="939181"/>
                    <a:pt x="1635301" y="1379301"/>
                  </a:cubicBezTo>
                  <a:cubicBezTo>
                    <a:pt x="1635301" y="1691564"/>
                    <a:pt x="1547401" y="1955266"/>
                    <a:pt x="1371599" y="2170408"/>
                  </a:cubicBezTo>
                  <a:cubicBezTo>
                    <a:pt x="1195797" y="2385550"/>
                    <a:pt x="925948" y="2531232"/>
                    <a:pt x="562051" y="2607454"/>
                  </a:cubicBezTo>
                  <a:lnTo>
                    <a:pt x="562051" y="2622207"/>
                  </a:lnTo>
                  <a:cubicBezTo>
                    <a:pt x="940701" y="2664005"/>
                    <a:pt x="1237596" y="2793091"/>
                    <a:pt x="1452738" y="3009462"/>
                  </a:cubicBezTo>
                  <a:cubicBezTo>
                    <a:pt x="1667880" y="3225833"/>
                    <a:pt x="1775451" y="3501215"/>
                    <a:pt x="1775451" y="3835607"/>
                  </a:cubicBezTo>
                  <a:cubicBezTo>
                    <a:pt x="1775451" y="4327360"/>
                    <a:pt x="1622393" y="4702936"/>
                    <a:pt x="1316277" y="4962335"/>
                  </a:cubicBezTo>
                  <a:cubicBezTo>
                    <a:pt x="1048426" y="5189310"/>
                    <a:pt x="678448" y="5316984"/>
                    <a:pt x="206346" y="5345355"/>
                  </a:cubicBezTo>
                  <a:lnTo>
                    <a:pt x="0" y="5351370"/>
                  </a:lnTo>
                  <a:lnTo>
                    <a:pt x="0" y="4661599"/>
                  </a:lnTo>
                  <a:lnTo>
                    <a:pt x="204300" y="4647690"/>
                  </a:lnTo>
                  <a:cubicBezTo>
                    <a:pt x="397928" y="4619569"/>
                    <a:pt x="552831" y="4549264"/>
                    <a:pt x="669007" y="4436775"/>
                  </a:cubicBezTo>
                  <a:cubicBezTo>
                    <a:pt x="823909" y="4286790"/>
                    <a:pt x="901360" y="4072878"/>
                    <a:pt x="901360" y="3795037"/>
                  </a:cubicBezTo>
                  <a:cubicBezTo>
                    <a:pt x="901360" y="3539325"/>
                    <a:pt x="805468" y="3340780"/>
                    <a:pt x="613685" y="3199401"/>
                  </a:cubicBezTo>
                  <a:cubicBezTo>
                    <a:pt x="469847" y="3093368"/>
                    <a:pt x="275528" y="3027096"/>
                    <a:pt x="30727" y="3000587"/>
                  </a:cubicBezTo>
                  <a:lnTo>
                    <a:pt x="0" y="2998175"/>
                  </a:lnTo>
                  <a:lnTo>
                    <a:pt x="0" y="2267036"/>
                  </a:lnTo>
                  <a:lnTo>
                    <a:pt x="190470" y="2230802"/>
                  </a:lnTo>
                  <a:cubicBezTo>
                    <a:pt x="317711" y="2196072"/>
                    <a:pt x="425590" y="2143977"/>
                    <a:pt x="514105" y="2074516"/>
                  </a:cubicBezTo>
                  <a:cubicBezTo>
                    <a:pt x="691136" y="1935596"/>
                    <a:pt x="779651" y="1737051"/>
                    <a:pt x="779651" y="1478881"/>
                  </a:cubicBezTo>
                  <a:cubicBezTo>
                    <a:pt x="779651" y="1213334"/>
                    <a:pt x="711421" y="1014789"/>
                    <a:pt x="574959" y="883245"/>
                  </a:cubicBezTo>
                  <a:cubicBezTo>
                    <a:pt x="472613" y="784587"/>
                    <a:pt x="336728" y="722926"/>
                    <a:pt x="167304" y="698261"/>
                  </a:cubicBezTo>
                  <a:lnTo>
                    <a:pt x="0" y="686837"/>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3411784" y="704095"/>
              <a:ext cx="1702472" cy="1456818"/>
            </a:xfrm>
            <a:custGeom>
              <a:avLst/>
              <a:gdLst/>
              <a:ahLst/>
              <a:cxnLst/>
              <a:rect l="l" t="t" r="r" b="b"/>
              <a:pathLst>
                <a:path w="1702472" h="1456818">
                  <a:moveTo>
                    <a:pt x="1700236" y="0"/>
                  </a:moveTo>
                  <a:lnTo>
                    <a:pt x="1702472" y="66"/>
                  </a:lnTo>
                  <a:lnTo>
                    <a:pt x="1702472" y="686903"/>
                  </a:lnTo>
                  <a:lnTo>
                    <a:pt x="1689172" y="685995"/>
                  </a:lnTo>
                  <a:cubicBezTo>
                    <a:pt x="1182666" y="685995"/>
                    <a:pt x="899908" y="942936"/>
                    <a:pt x="840898" y="1456818"/>
                  </a:cubicBezTo>
                  <a:lnTo>
                    <a:pt x="0" y="1394119"/>
                  </a:lnTo>
                  <a:cubicBezTo>
                    <a:pt x="51634" y="951542"/>
                    <a:pt x="227436" y="608544"/>
                    <a:pt x="527405" y="365126"/>
                  </a:cubicBezTo>
                  <a:cubicBezTo>
                    <a:pt x="827375" y="121709"/>
                    <a:pt x="1218318" y="0"/>
                    <a:pt x="1700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320092" y="2971197"/>
              <a:ext cx="610780" cy="731139"/>
            </a:xfrm>
            <a:custGeom>
              <a:avLst/>
              <a:gdLst/>
              <a:ahLst/>
              <a:cxnLst/>
              <a:rect l="l" t="t" r="r" b="b"/>
              <a:pathLst>
                <a:path w="610780" h="731139">
                  <a:moveTo>
                    <a:pt x="610780" y="0"/>
                  </a:moveTo>
                  <a:lnTo>
                    <a:pt x="610780" y="731139"/>
                  </a:lnTo>
                  <a:lnTo>
                    <a:pt x="514900" y="723611"/>
                  </a:lnTo>
                  <a:cubicBezTo>
                    <a:pt x="471295" y="721402"/>
                    <a:pt x="426288" y="720297"/>
                    <a:pt x="379879" y="720297"/>
                  </a:cubicBezTo>
                  <a:lnTo>
                    <a:pt x="0" y="720297"/>
                  </a:lnTo>
                  <a:lnTo>
                    <a:pt x="0" y="15861"/>
                  </a:lnTo>
                  <a:lnTo>
                    <a:pt x="361438" y="15861"/>
                  </a:lnTo>
                  <a:cubicBezTo>
                    <a:pt x="444421" y="15861"/>
                    <a:pt x="522564" y="11520"/>
                    <a:pt x="595866" y="2837"/>
                  </a:cubicBezTo>
                  <a:lnTo>
                    <a:pt x="61078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3522428" y="4528703"/>
              <a:ext cx="1813116" cy="1526893"/>
            </a:xfrm>
            <a:custGeom>
              <a:avLst/>
              <a:gdLst/>
              <a:ahLst/>
              <a:cxnLst/>
              <a:rect l="l" t="t" r="r" b="b"/>
              <a:pathLst>
                <a:path w="1813116" h="1526893">
                  <a:moveTo>
                    <a:pt x="859338" y="0"/>
                  </a:moveTo>
                  <a:cubicBezTo>
                    <a:pt x="898678" y="285217"/>
                    <a:pt x="997029" y="496056"/>
                    <a:pt x="1154390" y="632517"/>
                  </a:cubicBezTo>
                  <a:cubicBezTo>
                    <a:pt x="1311751" y="768979"/>
                    <a:pt x="1530581" y="837209"/>
                    <a:pt x="1810880" y="837209"/>
                  </a:cubicBezTo>
                  <a:lnTo>
                    <a:pt x="1813116" y="837057"/>
                  </a:lnTo>
                  <a:lnTo>
                    <a:pt x="1813116" y="1526828"/>
                  </a:lnTo>
                  <a:lnTo>
                    <a:pt x="1810880" y="1526893"/>
                  </a:lnTo>
                  <a:cubicBezTo>
                    <a:pt x="1277328" y="1526893"/>
                    <a:pt x="856879" y="1405799"/>
                    <a:pt x="549534" y="1163611"/>
                  </a:cubicBezTo>
                  <a:cubicBezTo>
                    <a:pt x="242188" y="921422"/>
                    <a:pt x="59010" y="559369"/>
                    <a:pt x="0" y="77451"/>
                  </a:cubicBezTo>
                  <a:lnTo>
                    <a:pt x="859338"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集群</a:t>
            </a:r>
            <a:endParaRPr lang="zh-CN" altLang="en-US"/>
          </a:p>
        </p:txBody>
      </p:sp>
      <p:sp>
        <p:nvSpPr>
          <p:cNvPr id="35" name="文本框 23"/>
          <p:cNvSpPr txBox="1"/>
          <p:nvPr/>
        </p:nvSpPr>
        <p:spPr>
          <a:xfrm>
            <a:off x="1163955" y="2368550"/>
            <a:ext cx="4305300" cy="1410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chemeClr val="tx1">
                    <a:lumMod val="50000"/>
                    <a:lumOff val="50000"/>
                  </a:schemeClr>
                </a:solidFill>
              </a:rPr>
              <a:t>R</a:t>
            </a:r>
            <a:r>
              <a:rPr lang="zh-CN" altLang="en-US" sz="1100" b="1" dirty="0">
                <a:solidFill>
                  <a:schemeClr val="tx1">
                    <a:lumMod val="50000"/>
                    <a:lumOff val="50000"/>
                  </a:schemeClr>
                </a:solidFill>
              </a:rPr>
              <a:t>edis 集群是3.0之后才引入的，在3.0之前，使用哨兵（sentinel）机制来监控各个节点之间的状态。</a:t>
            </a:r>
            <a:endParaRPr lang="zh-CN" altLang="en-US" sz="1100" b="1" dirty="0">
              <a:solidFill>
                <a:schemeClr val="tx1">
                  <a:lumMod val="50000"/>
                  <a:lumOff val="50000"/>
                </a:schemeClr>
              </a:solidFill>
            </a:endParaRPr>
          </a:p>
          <a:p>
            <a:pPr>
              <a:lnSpc>
                <a:spcPct val="130000"/>
              </a:lnSpc>
            </a:pPr>
            <a:r>
              <a:rPr lang="zh-CN" altLang="en-US" sz="1100" b="1" dirty="0">
                <a:solidFill>
                  <a:schemeClr val="tx1">
                    <a:lumMod val="50000"/>
                    <a:lumOff val="50000"/>
                  </a:schemeClr>
                </a:solidFill>
              </a:rPr>
              <a:t>Redis 集群是一组能进行数据共享的Redis 实例（服务或者节点）的设施，集群可以使用的功能是普通单机 Redis 所能使用的功能的一个子集；Redis 集群通常具有高可用、可扩展性、分布式、容错等特性。</a:t>
            </a:r>
            <a:endParaRPr lang="zh-CN" altLang="en-US" sz="1100" b="1" dirty="0">
              <a:solidFill>
                <a:schemeClr val="tx1">
                  <a:lumMod val="50000"/>
                  <a:lumOff val="50000"/>
                </a:schemeClr>
              </a:solidFill>
            </a:endParaRPr>
          </a:p>
        </p:txBody>
      </p:sp>
      <p:pic>
        <p:nvPicPr>
          <p:cNvPr id="27" name="图片 26"/>
          <p:cNvPicPr>
            <a:picLocks noChangeAspect="1"/>
          </p:cNvPicPr>
          <p:nvPr/>
        </p:nvPicPr>
        <p:blipFill>
          <a:blip r:embed="rId1"/>
          <a:stretch>
            <a:fillRect/>
          </a:stretch>
        </p:blipFill>
        <p:spPr>
          <a:xfrm>
            <a:off x="7414260" y="2018030"/>
            <a:ext cx="4315460" cy="2385695"/>
          </a:xfrm>
          <a:prstGeom prst="rect">
            <a:avLst/>
          </a:prstGeom>
        </p:spPr>
      </p:pic>
      <p:sp>
        <p:nvSpPr>
          <p:cNvPr id="39" name="TextBox 19"/>
          <p:cNvSpPr txBox="1"/>
          <p:nvPr/>
        </p:nvSpPr>
        <p:spPr>
          <a:xfrm>
            <a:off x="4084320" y="850265"/>
            <a:ext cx="2268220"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Redis</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集群</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集群</a:t>
            </a:r>
            <a:endParaRPr lang="zh-CN" altLang="en-US"/>
          </a:p>
        </p:txBody>
      </p:sp>
      <p:pic>
        <p:nvPicPr>
          <p:cNvPr id="37" name="图片 36"/>
          <p:cNvPicPr>
            <a:picLocks noChangeAspect="1"/>
          </p:cNvPicPr>
          <p:nvPr/>
        </p:nvPicPr>
        <p:blipFill>
          <a:blip r:embed="rId1"/>
          <a:stretch>
            <a:fillRect/>
          </a:stretch>
        </p:blipFill>
        <p:spPr>
          <a:xfrm>
            <a:off x="6298565" y="1714500"/>
            <a:ext cx="5142865" cy="3428365"/>
          </a:xfrm>
          <a:prstGeom prst="rect">
            <a:avLst/>
          </a:prstGeom>
        </p:spPr>
      </p:pic>
      <p:sp>
        <p:nvSpPr>
          <p:cNvPr id="38" name="文本框 37"/>
          <p:cNvSpPr txBox="1"/>
          <p:nvPr/>
        </p:nvSpPr>
        <p:spPr>
          <a:xfrm>
            <a:off x="302260" y="2413635"/>
            <a:ext cx="5700395" cy="2030095"/>
          </a:xfrm>
          <a:prstGeom prst="rect">
            <a:avLst/>
          </a:prstGeom>
          <a:noFill/>
        </p:spPr>
        <p:txBody>
          <a:bodyPr wrap="square" rtlCol="0" anchor="t">
            <a:spAutoFit/>
          </a:bodyPr>
          <a:p>
            <a:r>
              <a:rPr lang="zh-CN" altLang="en-US"/>
              <a:t>（1） Redis客户端在Redis2实例上访问某个数据。</a:t>
            </a:r>
            <a:endParaRPr lang="zh-CN" altLang="en-US"/>
          </a:p>
          <a:p>
            <a:endParaRPr lang="zh-CN" altLang="en-US"/>
          </a:p>
          <a:p>
            <a:r>
              <a:rPr lang="zh-CN" altLang="en-US"/>
              <a:t>（2） 在Redis2内发现这个数据是在Redis</a:t>
            </a:r>
            <a:r>
              <a:rPr lang="en-US" altLang="zh-CN"/>
              <a:t>1</a:t>
            </a:r>
            <a:r>
              <a:rPr lang="zh-CN" altLang="en-US"/>
              <a:t>这个实例中，给Redis客户端发送一个重定向的命令。</a:t>
            </a:r>
            <a:endParaRPr lang="zh-CN" altLang="en-US"/>
          </a:p>
          <a:p>
            <a:endParaRPr lang="zh-CN" altLang="en-US"/>
          </a:p>
          <a:p>
            <a:r>
              <a:rPr lang="zh-CN" altLang="en-US"/>
              <a:t>（3） Redis客户端收到重定向命令后，访问Redis</a:t>
            </a:r>
            <a:r>
              <a:rPr lang="en-US" altLang="zh-CN"/>
              <a:t>1</a:t>
            </a:r>
            <a:r>
              <a:rPr lang="zh-CN" altLang="en-US"/>
              <a:t>实例获取所需的数据。</a:t>
            </a:r>
            <a:endParaRPr lang="zh-CN" altLang="en-US"/>
          </a:p>
        </p:txBody>
      </p:sp>
      <p:sp>
        <p:nvSpPr>
          <p:cNvPr id="39" name="TextBox 19"/>
          <p:cNvSpPr txBox="1"/>
          <p:nvPr/>
        </p:nvSpPr>
        <p:spPr>
          <a:xfrm>
            <a:off x="4084320" y="850265"/>
            <a:ext cx="2268220"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Redis</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集群的工作流程</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9"/>
          <p:cNvSpPr txBox="1"/>
          <p:nvPr/>
        </p:nvSpPr>
        <p:spPr>
          <a:xfrm>
            <a:off x="4552841" y="1642903"/>
            <a:ext cx="1995951"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Redis</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持久化</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集群</a:t>
            </a:r>
            <a:endParaRPr lang="zh-CN" altLang="en-US"/>
          </a:p>
        </p:txBody>
      </p:sp>
      <p:sp>
        <p:nvSpPr>
          <p:cNvPr id="28" name="TextBox 19"/>
          <p:cNvSpPr txBox="1"/>
          <p:nvPr/>
        </p:nvSpPr>
        <p:spPr>
          <a:xfrm>
            <a:off x="1962041" y="2315368"/>
            <a:ext cx="1995951"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RDB</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持久化方式</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9"/>
          <p:cNvSpPr txBox="1"/>
          <p:nvPr/>
        </p:nvSpPr>
        <p:spPr>
          <a:xfrm>
            <a:off x="7685931" y="2315368"/>
            <a:ext cx="1995951"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AOF</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持久化方式</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7105" y="2755265"/>
            <a:ext cx="4660900" cy="2676525"/>
          </a:xfrm>
          <a:prstGeom prst="rect">
            <a:avLst/>
          </a:prstGeom>
          <a:noFill/>
        </p:spPr>
        <p:txBody>
          <a:bodyPr wrap="square" rtlCol="0" anchor="t">
            <a:spAutoFit/>
          </a:bodyPr>
          <a:p>
            <a:r>
              <a:rPr lang="zh-CN" altLang="en-US" sz="1200"/>
              <a:t>1). 一旦采用该方式，那么你的整个Redis数据库将只包含一个文件，这对于文件备份而言是非常完美的。比如，你可能打算每个小时归档一次最近24小时的数据，同时还要每天归档一次最近30天的数据。通过这样的备份策略，一旦系统出现灾难性故障，我们可以非常容易的进行恢复。</a:t>
            </a:r>
            <a:endParaRPr lang="zh-CN" altLang="en-US" sz="1200"/>
          </a:p>
          <a:p>
            <a:endParaRPr lang="zh-CN" altLang="en-US" sz="1200"/>
          </a:p>
          <a:p>
            <a:r>
              <a:rPr lang="zh-CN" altLang="en-US" sz="1200"/>
              <a:t>2). 对于灾难恢复而言，RDB是非常不错的选择。因为我们可以非常轻松的将一个单独的文件压缩后再转移到其它存储介质上。</a:t>
            </a:r>
            <a:endParaRPr lang="zh-CN" altLang="en-US" sz="1200"/>
          </a:p>
          <a:p>
            <a:endParaRPr lang="zh-CN" altLang="en-US" sz="1200"/>
          </a:p>
          <a:p>
            <a:r>
              <a:rPr lang="zh-CN" altLang="en-US" sz="1200"/>
              <a:t>3). 性能最大化。对于Redis的服务进程而言，在开始持久化时，它唯一需要做的只是fork出子进程，之后再由子进程完成这些持久化的工作，这样就可以极大的避免服务进程执行IO操作了。</a:t>
            </a:r>
            <a:endParaRPr lang="zh-CN" altLang="en-US" sz="1200"/>
          </a:p>
          <a:p>
            <a:endParaRPr lang="zh-CN" altLang="en-US" sz="1200"/>
          </a:p>
          <a:p>
            <a:r>
              <a:rPr lang="zh-CN" altLang="en-US" sz="1200"/>
              <a:t>4). 相比于AOF机制，如果数据集很大，RDB的启动效率会更高。</a:t>
            </a:r>
            <a:endParaRPr lang="zh-CN" altLang="en-US" sz="1200"/>
          </a:p>
        </p:txBody>
      </p:sp>
      <p:sp>
        <p:nvSpPr>
          <p:cNvPr id="31" name="文本框 30"/>
          <p:cNvSpPr txBox="1"/>
          <p:nvPr/>
        </p:nvSpPr>
        <p:spPr>
          <a:xfrm>
            <a:off x="6358890" y="2755265"/>
            <a:ext cx="5469890" cy="3784600"/>
          </a:xfrm>
          <a:prstGeom prst="rect">
            <a:avLst/>
          </a:prstGeom>
          <a:noFill/>
        </p:spPr>
        <p:txBody>
          <a:bodyPr wrap="square" rtlCol="0" anchor="t">
            <a:spAutoFit/>
          </a:bodyPr>
          <a:p>
            <a:r>
              <a:rPr lang="zh-CN" altLang="en-US" sz="1200"/>
              <a:t>1). 该机制可以带来更高的数据安全性，即数据持久性。Redis中提供了3中同步策略，即每秒同步、每修改同步和不同步。事实上，每秒同步也是异步完成的，其效率也是非常高的，所差的是一旦系统出现宕机现象，那么这一秒钟之内修改的数据将会丢失。而每修改同步，我们可以将其视为同步持久化，即每次发生的数据变化都会被立即记录到磁盘中。可以预见，这种方式在效率上是最低的。至于无同步，无需多言，我想大家都能正确的理解它。</a:t>
            </a:r>
            <a:endParaRPr lang="zh-CN" altLang="en-US" sz="1200"/>
          </a:p>
          <a:p>
            <a:endParaRPr lang="zh-CN" altLang="en-US" sz="1200"/>
          </a:p>
          <a:p>
            <a:r>
              <a:rPr lang="zh-CN" altLang="en-US" sz="1200"/>
              <a:t>2). 由于该机制对日志文件的写入操作采用的是append模式，因此在写入过程中即使出现宕机现象，也不会破坏日志文件中已经存在的内容。然而如果我们本次操作只是写入了一半数据就出现了系统崩溃问题，不用担心，在Redis下一次启动之前，我们可以通过redis-check-aof工具来帮助我们解决数据一致性的问题。</a:t>
            </a:r>
            <a:endParaRPr lang="zh-CN" altLang="en-US" sz="1200"/>
          </a:p>
          <a:p>
            <a:endParaRPr lang="zh-CN" altLang="en-US" sz="1200"/>
          </a:p>
          <a:p>
            <a:r>
              <a:rPr lang="zh-CN" altLang="en-US" sz="1200"/>
              <a:t>3). 如果日志过大，Redis可以自动启用rewrite机制。即Redis以append模式不断的将修改数据写入到老的磁盘文件中，同时Redis还会创建一个新的文件用于记录此期间有哪些修改命令被执行。因此在进行rewrite切换时可以更好的保证数据安全性。</a:t>
            </a:r>
            <a:endParaRPr lang="zh-CN" altLang="en-US" sz="1200"/>
          </a:p>
          <a:p>
            <a:endParaRPr lang="zh-CN" altLang="en-US" sz="1200"/>
          </a:p>
          <a:p>
            <a:r>
              <a:rPr lang="zh-CN" altLang="en-US" sz="1200"/>
              <a:t>4). AOF包含一个格式清晰、易于理解的日志文件用于记录所有的修改操作。事实上，我们也可以通过该文件完成数据的重建。</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righ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9"/>
          <p:cNvSpPr txBox="1"/>
          <p:nvPr/>
        </p:nvSpPr>
        <p:spPr>
          <a:xfrm>
            <a:off x="4552841" y="1642903"/>
            <a:ext cx="1995951"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Redis</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持久化</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集群</a:t>
            </a:r>
            <a:endParaRPr lang="zh-CN" altLang="en-US"/>
          </a:p>
        </p:txBody>
      </p:sp>
      <p:sp>
        <p:nvSpPr>
          <p:cNvPr id="28" name="TextBox 19"/>
          <p:cNvSpPr txBox="1"/>
          <p:nvPr/>
        </p:nvSpPr>
        <p:spPr>
          <a:xfrm>
            <a:off x="1962150" y="2315210"/>
            <a:ext cx="2310765"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RDB</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持久化方式缺点</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9"/>
          <p:cNvSpPr txBox="1"/>
          <p:nvPr/>
        </p:nvSpPr>
        <p:spPr>
          <a:xfrm>
            <a:off x="7686040" y="2315210"/>
            <a:ext cx="2395220" cy="337185"/>
          </a:xfrm>
          <a:prstGeom prst="rect">
            <a:avLst/>
          </a:prstGeom>
          <a:noFill/>
        </p:spPr>
        <p:txBody>
          <a:bodyPr wrap="square" rtlCol="0">
            <a:spAutoFit/>
          </a:bodyPr>
          <a:lstStyle>
            <a:defPPr>
              <a:defRPr lang="zh-CN"/>
            </a:defPPr>
            <a:lvl1pPr algn="r">
              <a:defRPr sz="2000" b="1">
                <a:latin typeface="+mj-ea"/>
                <a:ea typeface="+mj-ea"/>
              </a:defRPr>
            </a:lvl1pPr>
          </a:lstStyle>
          <a:p>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AOF</a:t>
            </a: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持久化方式缺点</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7105" y="2755265"/>
            <a:ext cx="4660900" cy="1383665"/>
          </a:xfrm>
          <a:prstGeom prst="rect">
            <a:avLst/>
          </a:prstGeom>
          <a:noFill/>
        </p:spPr>
        <p:txBody>
          <a:bodyPr wrap="square" rtlCol="0" anchor="t">
            <a:spAutoFit/>
          </a:bodyPr>
          <a:p>
            <a:r>
              <a:rPr lang="zh-CN" altLang="en-US" sz="1200"/>
              <a:t>1). 如果你想保证数据的高可用性，即最大限度的避免数据丢失，那么RDB将不是一个很好的选择。因为系统一旦在定时持久化之前出现宕机现象，此前没有来得及写入磁盘的数据都将丢失。</a:t>
            </a:r>
            <a:endParaRPr lang="zh-CN" altLang="en-US" sz="1200"/>
          </a:p>
          <a:p>
            <a:endParaRPr lang="zh-CN" altLang="en-US" sz="1200"/>
          </a:p>
          <a:p>
            <a:r>
              <a:rPr lang="zh-CN" altLang="en-US" sz="1200"/>
              <a:t>2). 由于RDB是通过fork子进程来协助完成数据持久化工作的，因此，如果当数据集较大时，可能会导致整个服务器停止服务几百毫秒，甚至是1秒钟。</a:t>
            </a:r>
            <a:endParaRPr lang="zh-CN" altLang="en-US" sz="1200"/>
          </a:p>
        </p:txBody>
      </p:sp>
      <p:sp>
        <p:nvSpPr>
          <p:cNvPr id="31" name="文本框 30"/>
          <p:cNvSpPr txBox="1"/>
          <p:nvPr/>
        </p:nvSpPr>
        <p:spPr>
          <a:xfrm>
            <a:off x="6358890" y="2755265"/>
            <a:ext cx="5469890" cy="1014730"/>
          </a:xfrm>
          <a:prstGeom prst="rect">
            <a:avLst/>
          </a:prstGeom>
          <a:noFill/>
        </p:spPr>
        <p:txBody>
          <a:bodyPr wrap="square" rtlCol="0" anchor="t">
            <a:spAutoFit/>
          </a:bodyPr>
          <a:p>
            <a:r>
              <a:rPr lang="zh-CN" altLang="en-US" sz="1200"/>
              <a:t>1). 对于相同数量的数据集而言，AOF文件通常要大于RDB文件。RDB 在恢复大数据集时的速度比 AOF 的恢复速度要快。</a:t>
            </a:r>
            <a:endParaRPr lang="zh-CN" altLang="en-US" sz="1200"/>
          </a:p>
          <a:p>
            <a:endParaRPr lang="zh-CN" altLang="en-US" sz="1200"/>
          </a:p>
          <a:p>
            <a:r>
              <a:rPr lang="zh-CN" altLang="en-US" sz="1200"/>
              <a:t>2). 根据同步策略的不同，AOF在运行效率上往往会慢于RDB。总之，每秒同步策略的效率是比较高的，同步禁用策略的效率和RDB一样高效。</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righ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rot="1451767">
            <a:off x="6067502" y="1379642"/>
            <a:ext cx="8524719" cy="836257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2074863" y="-592138"/>
            <a:ext cx="8042275" cy="80422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p:cNvSpPr/>
          <p:nvPr/>
        </p:nvSpPr>
        <p:spPr>
          <a:xfrm>
            <a:off x="1862138" y="-804863"/>
            <a:ext cx="8467725" cy="8467726"/>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椭圆 14"/>
          <p:cNvSpPr/>
          <p:nvPr/>
        </p:nvSpPr>
        <p:spPr bwMode="auto">
          <a:xfrm>
            <a:off x="1976438" y="2074863"/>
            <a:ext cx="163512" cy="1635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椭圆 15"/>
          <p:cNvSpPr/>
          <p:nvPr/>
        </p:nvSpPr>
        <p:spPr bwMode="auto">
          <a:xfrm>
            <a:off x="1820863" y="2332038"/>
            <a:ext cx="295275" cy="29527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p:cNvSpPr/>
          <p:nvPr/>
        </p:nvSpPr>
        <p:spPr bwMode="auto">
          <a:xfrm>
            <a:off x="1820863" y="2705100"/>
            <a:ext cx="163512" cy="163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7"/>
          <p:cNvSpPr/>
          <p:nvPr/>
        </p:nvSpPr>
        <p:spPr>
          <a:xfrm>
            <a:off x="9899650" y="5048250"/>
            <a:ext cx="165100" cy="1651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p:nvPr/>
        </p:nvSpPr>
        <p:spPr>
          <a:xfrm>
            <a:off x="9686925" y="5324475"/>
            <a:ext cx="296863" cy="29527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19"/>
          <p:cNvSpPr/>
          <p:nvPr/>
        </p:nvSpPr>
        <p:spPr>
          <a:xfrm>
            <a:off x="9539288" y="5697538"/>
            <a:ext cx="165100" cy="1635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p:cNvSpPr/>
          <p:nvPr/>
        </p:nvSpPr>
        <p:spPr>
          <a:xfrm rot="1451767">
            <a:off x="6365860" y="1676593"/>
            <a:ext cx="2653975"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六边形 28"/>
          <p:cNvSpPr/>
          <p:nvPr/>
        </p:nvSpPr>
        <p:spPr>
          <a:xfrm rot="5400000">
            <a:off x="4917962" y="943831"/>
            <a:ext cx="2234461" cy="1926260"/>
          </a:xfrm>
          <a:prstGeom prst="hexagon">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rot="5400000">
            <a:off x="4875582" y="825204"/>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001819" y="1263395"/>
            <a:ext cx="1890261" cy="923330"/>
          </a:xfrm>
          <a:prstGeom prst="rect">
            <a:avLst/>
          </a:prstGeom>
          <a:noFill/>
        </p:spPr>
        <p:txBody>
          <a:bodyPr wrap="non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2018</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593150" y="3307461"/>
            <a:ext cx="3007554" cy="2123658"/>
          </a:xfrm>
          <a:prstGeom prst="rect">
            <a:avLst/>
          </a:prstGeom>
          <a:noFill/>
        </p:spPr>
        <p:txBody>
          <a:bodyPr wrap="none" rtlCol="0">
            <a:spAutoFit/>
          </a:bodyPr>
          <a:lstStyle/>
          <a:p>
            <a:pPr algn="ctr"/>
            <a:r>
              <a:rPr lang="en-US" altLang="zh-CN" sz="6600" b="1" dirty="0"/>
              <a:t>THANK</a:t>
            </a:r>
            <a:endParaRPr lang="en-US" altLang="zh-CN" sz="6600" b="1" dirty="0"/>
          </a:p>
          <a:p>
            <a:pPr algn="ctr"/>
            <a:r>
              <a:rPr lang="en-US" altLang="zh-CN" sz="6600" b="1" dirty="0"/>
              <a:t>YOU</a:t>
            </a:r>
            <a:endParaRPr lang="zh-CN" altLang="en-US" sz="6600" b="1"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fill="hold"/>
                                        <p:tgtEl>
                                          <p:spTgt spid="28"/>
                                        </p:tgtEl>
                                        <p:attrNameLst>
                                          <p:attrName>ppt_x</p:attrName>
                                        </p:attrNameLst>
                                      </p:cBhvr>
                                      <p:tavLst>
                                        <p:tav tm="0">
                                          <p:val>
                                            <p:strVal val="#ppt_x"/>
                                          </p:val>
                                        </p:tav>
                                        <p:tav tm="100000">
                                          <p:val>
                                            <p:strVal val="#ppt_x"/>
                                          </p:val>
                                        </p:tav>
                                      </p:tavLst>
                                    </p:anim>
                                    <p:anim calcmode="lin" valueType="num">
                                      <p:cBhvr additive="base">
                                        <p:cTn id="47" dur="500" fill="hold"/>
                                        <p:tgtEl>
                                          <p:spTgt spid="28"/>
                                        </p:tgtEl>
                                        <p:attrNameLst>
                                          <p:attrName>ppt_y</p:attrName>
                                        </p:attrNameLst>
                                      </p:cBhvr>
                                      <p:tavLst>
                                        <p:tav tm="0">
                                          <p:val>
                                            <p:strVal val="0-#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ppt_x"/>
                                          </p:val>
                                        </p:tav>
                                        <p:tav tm="100000">
                                          <p:val>
                                            <p:strVal val="#ppt_x"/>
                                          </p:val>
                                        </p:tav>
                                      </p:tavLst>
                                    </p:anim>
                                    <p:anim calcmode="lin" valueType="num">
                                      <p:cBhvr additive="base">
                                        <p:cTn id="5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41" presetClass="entr" presetSubtype="0" fill="hold" grpId="0" nodeType="clickEffect">
                                  <p:stCondLst>
                                    <p:cond delay="0"/>
                                  </p:stCondLst>
                                  <p:iterate type="lt">
                                    <p:tmPct val="10000"/>
                                  </p:iterate>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33"/>
                                        </p:tgtEl>
                                        <p:attrNameLst>
                                          <p:attrName>ppt_y</p:attrName>
                                        </p:attrNameLst>
                                      </p:cBhvr>
                                      <p:tavLst>
                                        <p:tav tm="0">
                                          <p:val>
                                            <p:strVal val="#ppt_y"/>
                                          </p:val>
                                        </p:tav>
                                        <p:tav tm="100000">
                                          <p:val>
                                            <p:strVal val="#ppt_y"/>
                                          </p:val>
                                        </p:tav>
                                      </p:tavLst>
                                    </p:anim>
                                    <p:anim calcmode="lin" valueType="num">
                                      <p:cBhvr>
                                        <p:cTn id="68"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 grpId="0" animBg="1"/>
      <p:bldP spid="12" grpId="0" animBg="1"/>
      <p:bldP spid="15" grpId="0" animBg="1"/>
      <p:bldP spid="16" grpId="0" animBg="1"/>
      <p:bldP spid="17" grpId="0" animBg="1"/>
      <p:bldP spid="18" grpId="0" animBg="1"/>
      <p:bldP spid="19" grpId="0" animBg="1"/>
      <p:bldP spid="20" grpId="0" animBg="1"/>
      <p:bldP spid="30" grpId="0" animBg="1"/>
      <p:bldP spid="29" grpId="0" animBg="1"/>
      <p:bldP spid="28" grpId="0" animBg="1"/>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451767">
            <a:off x="6148858" y="1292186"/>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36"/>
          <p:cNvSpPr/>
          <p:nvPr/>
        </p:nvSpPr>
        <p:spPr>
          <a:xfrm>
            <a:off x="-3018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5" name="六边形 4"/>
          <p:cNvSpPr/>
          <p:nvPr/>
        </p:nvSpPr>
        <p:spPr>
          <a:xfrm rot="5400000">
            <a:off x="5146562" y="524732"/>
            <a:ext cx="2234461" cy="1926260"/>
          </a:xfrm>
          <a:prstGeom prst="hexag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rot="5400000">
            <a:off x="5104182" y="406105"/>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30418" y="844296"/>
            <a:ext cx="1917173" cy="92333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076498" y="3832302"/>
            <a:ext cx="3193901" cy="2049415"/>
            <a:chOff x="3811578" y="3500832"/>
            <a:chExt cx="3193901" cy="2049415"/>
          </a:xfrm>
        </p:grpSpPr>
        <p:grpSp>
          <p:nvGrpSpPr>
            <p:cNvPr id="12" name="组合 11"/>
            <p:cNvGrpSpPr/>
            <p:nvPr/>
          </p:nvGrpSpPr>
          <p:grpSpPr>
            <a:xfrm>
              <a:off x="3811578" y="3500832"/>
              <a:ext cx="3193901" cy="2049415"/>
              <a:chOff x="1745241" y="2201394"/>
              <a:chExt cx="5017993" cy="3219871"/>
            </a:xfrm>
          </p:grpSpPr>
          <p:sp>
            <p:nvSpPr>
              <p:cNvPr id="13" name="矩形 12"/>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3906828" y="3784042"/>
              <a:ext cx="1108710" cy="829945"/>
            </a:xfrm>
            <a:prstGeom prst="rect">
              <a:avLst/>
            </a:prstGeom>
          </p:spPr>
          <p:txBody>
            <a:bodyPr wrap="square">
              <a:spAutoFit/>
            </a:bodyPr>
            <a:lstStyle/>
            <a:p>
              <a:r>
                <a:rPr lang="en-US" altLang="zh-CN" sz="2400" dirty="0">
                  <a:solidFill>
                    <a:schemeClr val="bg1"/>
                  </a:solidFill>
                  <a:latin typeface="微软雅黑" panose="020B0503020204020204" pitchFamily="34" charset="-122"/>
                  <a:ea typeface="微软雅黑" panose="020B0503020204020204" pitchFamily="34" charset="-122"/>
                  <a:sym typeface="+mn-ea"/>
                </a:rPr>
                <a:t>Redis</a:t>
              </a:r>
              <a:r>
                <a:rPr lang="zh-CN" altLang="en-US" sz="2400" dirty="0">
                  <a:solidFill>
                    <a:schemeClr val="bg1"/>
                  </a:solidFill>
                  <a:latin typeface="微软雅黑" panose="020B0503020204020204" pitchFamily="34" charset="-122"/>
                  <a:ea typeface="微软雅黑" panose="020B0503020204020204" pitchFamily="34" charset="-122"/>
                  <a:sym typeface="+mn-ea"/>
                </a:rPr>
                <a:t>分布式</a:t>
              </a:r>
              <a:endParaRPr lang="zh-CN" altLang="zh-CN" sz="24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980871" y="3270610"/>
            <a:ext cx="3193901" cy="2049415"/>
            <a:chOff x="980871" y="3270610"/>
            <a:chExt cx="3193901" cy="2049415"/>
          </a:xfrm>
        </p:grpSpPr>
        <p:grpSp>
          <p:nvGrpSpPr>
            <p:cNvPr id="11" name="组合 10"/>
            <p:cNvGrpSpPr/>
            <p:nvPr/>
          </p:nvGrpSpPr>
          <p:grpSpPr>
            <a:xfrm>
              <a:off x="980871" y="3270610"/>
              <a:ext cx="3193901" cy="2049415"/>
              <a:chOff x="1745241" y="2201394"/>
              <a:chExt cx="5017993" cy="3219871"/>
            </a:xfrm>
          </p:grpSpPr>
          <p:sp>
            <p:nvSpPr>
              <p:cNvPr id="9" name="矩形 8"/>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六边形 9"/>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87551" y="3553820"/>
              <a:ext cx="990600" cy="829945"/>
            </a:xfrm>
            <a:prstGeom prst="rect">
              <a:avLst/>
            </a:prstGeom>
          </p:spPr>
          <p:txBody>
            <a:bodyPr wrap="square">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Redis</a:t>
              </a:r>
              <a:r>
                <a:rPr lang="zh-CN" altLang="en-US" sz="2400" dirty="0">
                  <a:solidFill>
                    <a:schemeClr val="bg1"/>
                  </a:solidFill>
                  <a:latin typeface="微软雅黑" panose="020B0503020204020204" pitchFamily="34" charset="-122"/>
                  <a:ea typeface="微软雅黑" panose="020B0503020204020204" pitchFamily="34" charset="-122"/>
                </a:rPr>
                <a:t>简介</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8536787" y="4540063"/>
            <a:ext cx="3193901" cy="2049415"/>
            <a:chOff x="7045172" y="4374328"/>
            <a:chExt cx="3193901" cy="2049415"/>
          </a:xfrm>
        </p:grpSpPr>
        <p:grpSp>
          <p:nvGrpSpPr>
            <p:cNvPr id="15" name="组合 14"/>
            <p:cNvGrpSpPr/>
            <p:nvPr/>
          </p:nvGrpSpPr>
          <p:grpSpPr>
            <a:xfrm>
              <a:off x="7045172" y="4374328"/>
              <a:ext cx="3193901" cy="2049415"/>
              <a:chOff x="1745241" y="2201394"/>
              <a:chExt cx="5017993" cy="3219871"/>
            </a:xfrm>
          </p:grpSpPr>
          <p:sp>
            <p:nvSpPr>
              <p:cNvPr id="16" name="矩形 15"/>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六边形 16"/>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7147407" y="4657538"/>
              <a:ext cx="1203325" cy="829945"/>
            </a:xfrm>
            <a:prstGeom prst="rect">
              <a:avLst/>
            </a:prstGeom>
          </p:spPr>
          <p:txBody>
            <a:bodyPr wrap="square">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Redis</a:t>
              </a:r>
              <a:r>
                <a:rPr lang="zh-CN" altLang="en-US" sz="2400" dirty="0">
                  <a:solidFill>
                    <a:schemeClr val="bg1"/>
                  </a:solidFill>
                  <a:latin typeface="微软雅黑" panose="020B0503020204020204" pitchFamily="34" charset="-122"/>
                  <a:ea typeface="微软雅黑" panose="020B0503020204020204" pitchFamily="34" charset="-122"/>
                </a:rPr>
                <a:t>集群</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1000"/>
                                        <p:tgtEl>
                                          <p:spTgt spid="4"/>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200" fill="hold"/>
                                        <p:tgtEl>
                                          <p:spTgt spid="2"/>
                                        </p:tgtEl>
                                        <p:attrNameLst>
                                          <p:attrName>ppt_x</p:attrName>
                                        </p:attrNameLst>
                                      </p:cBhvr>
                                      <p:tavLst>
                                        <p:tav tm="0">
                                          <p:val>
                                            <p:strVal val="1+#ppt_w/2"/>
                                          </p:val>
                                        </p:tav>
                                        <p:tav tm="100000">
                                          <p:val>
                                            <p:strVal val="#ppt_x"/>
                                          </p:val>
                                        </p:tav>
                                      </p:tavLst>
                                    </p:anim>
                                    <p:anim calcmode="lin" valueType="num">
                                      <p:cBhvr additive="base">
                                        <p:cTn id="30" dur="2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2"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200" fill="hold"/>
                                        <p:tgtEl>
                                          <p:spTgt spid="3"/>
                                        </p:tgtEl>
                                        <p:attrNameLst>
                                          <p:attrName>ppt_x</p:attrName>
                                        </p:attrNameLst>
                                      </p:cBhvr>
                                      <p:tavLst>
                                        <p:tav tm="0">
                                          <p:val>
                                            <p:strVal val="1+#ppt_w/2"/>
                                          </p:val>
                                        </p:tav>
                                        <p:tav tm="100000">
                                          <p:val>
                                            <p:strVal val="#ppt_x"/>
                                          </p:val>
                                        </p:tav>
                                      </p:tavLst>
                                    </p:anim>
                                    <p:anim calcmode="lin" valueType="num">
                                      <p:cBhvr additive="base">
                                        <p:cTn id="35" dur="200" fill="hold"/>
                                        <p:tgtEl>
                                          <p:spTgt spid="3"/>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2"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200" fill="hold"/>
                                        <p:tgtEl>
                                          <p:spTgt spid="25"/>
                                        </p:tgtEl>
                                        <p:attrNameLst>
                                          <p:attrName>ppt_x</p:attrName>
                                        </p:attrNameLst>
                                      </p:cBhvr>
                                      <p:tavLst>
                                        <p:tav tm="0">
                                          <p:val>
                                            <p:strVal val="1+#ppt_w/2"/>
                                          </p:val>
                                        </p:tav>
                                        <p:tav tm="100000">
                                          <p:val>
                                            <p:strVal val="#ppt_x"/>
                                          </p:val>
                                        </p:tav>
                                      </p:tavLst>
                                    </p:anim>
                                    <p:anim calcmode="lin" valueType="num">
                                      <p:cBhvr additive="base">
                                        <p:cTn id="40" dur="2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1451767">
            <a:off x="5003335" y="2573726"/>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22"/>
          <p:cNvGrpSpPr/>
          <p:nvPr/>
        </p:nvGrpSpPr>
        <p:grpSpPr bwMode="auto">
          <a:xfrm>
            <a:off x="3905249" y="1031875"/>
            <a:ext cx="2452688" cy="5156200"/>
            <a:chOff x="5258250" y="1050900"/>
            <a:chExt cx="2452035" cy="5156930"/>
          </a:xfrm>
        </p:grpSpPr>
        <p:sp>
          <p:nvSpPr>
            <p:cNvPr id="3" name="文本框 2"/>
            <p:cNvSpPr txBox="1"/>
            <p:nvPr/>
          </p:nvSpPr>
          <p:spPr>
            <a:xfrm>
              <a:off x="7038951" y="1050900"/>
              <a:ext cx="671334" cy="5156930"/>
            </a:xfrm>
            <a:custGeom>
              <a:avLst/>
              <a:gdLst>
                <a:gd name="connsiteX0" fmla="*/ 0 w 671085"/>
                <a:gd name="connsiteY0" fmla="*/ 0 h 5156930"/>
                <a:gd name="connsiteX1" fmla="*/ 671085 w 671085"/>
                <a:gd name="connsiteY1" fmla="*/ 0 h 5156930"/>
                <a:gd name="connsiteX2" fmla="*/ 671085 w 671085"/>
                <a:gd name="connsiteY2" fmla="*/ 5156930 h 5156930"/>
                <a:gd name="connsiteX3" fmla="*/ 0 w 671085"/>
                <a:gd name="connsiteY3" fmla="*/ 5156930 h 5156930"/>
              </a:gdLst>
              <a:ahLst/>
              <a:cxnLst>
                <a:cxn ang="0">
                  <a:pos x="connsiteX0" y="connsiteY0"/>
                </a:cxn>
                <a:cxn ang="0">
                  <a:pos x="connsiteX1" y="connsiteY1"/>
                </a:cxn>
                <a:cxn ang="0">
                  <a:pos x="connsiteX2" y="connsiteY2"/>
                </a:cxn>
                <a:cxn ang="0">
                  <a:pos x="connsiteX3" y="connsiteY3"/>
                </a:cxn>
              </a:cxnLst>
              <a:rect l="l" t="t" r="r" b="b"/>
              <a:pathLst>
                <a:path w="671085" h="5156930">
                  <a:moveTo>
                    <a:pt x="0" y="0"/>
                  </a:moveTo>
                  <a:lnTo>
                    <a:pt x="671085" y="0"/>
                  </a:lnTo>
                  <a:lnTo>
                    <a:pt x="671085" y="5156930"/>
                  </a:lnTo>
                  <a:lnTo>
                    <a:pt x="0" y="5156930"/>
                  </a:lnTo>
                  <a:close/>
                </a:path>
              </a:pathLst>
            </a:custGeom>
            <a:solidFill>
              <a:schemeClr val="tx1"/>
            </a:solidFill>
            <a:ln>
              <a:noFill/>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sz="59500" dirty="0">
                <a:latin typeface="迷你简汉真广标" panose="02010609000101010101" pitchFamily="49" charset="-122"/>
                <a:ea typeface="迷你简汉真广标" panose="02010609000101010101" pitchFamily="49" charset="-122"/>
              </a:endParaRPr>
            </a:p>
          </p:txBody>
        </p:sp>
        <p:sp>
          <p:nvSpPr>
            <p:cNvPr id="4" name="文本框 3"/>
            <p:cNvSpPr txBox="1"/>
            <p:nvPr/>
          </p:nvSpPr>
          <p:spPr>
            <a:xfrm>
              <a:off x="5258250" y="1050900"/>
              <a:ext cx="1780701" cy="5156930"/>
            </a:xfrm>
            <a:custGeom>
              <a:avLst/>
              <a:gdLst>
                <a:gd name="connsiteX0" fmla="*/ 685004 w 1780950"/>
                <a:gd name="connsiteY0" fmla="*/ 0 h 5156930"/>
                <a:gd name="connsiteX1" fmla="*/ 1780950 w 1780950"/>
                <a:gd name="connsiteY1" fmla="*/ 0 h 5156930"/>
                <a:gd name="connsiteX2" fmla="*/ 1780950 w 1780950"/>
                <a:gd name="connsiteY2" fmla="*/ 5156930 h 5156930"/>
                <a:gd name="connsiteX3" fmla="*/ 1275818 w 1780950"/>
                <a:gd name="connsiteY3" fmla="*/ 5156930 h 5156930"/>
                <a:gd name="connsiteX4" fmla="*/ 1275818 w 1780950"/>
                <a:gd name="connsiteY4" fmla="*/ 916932 h 5156930"/>
                <a:gd name="connsiteX5" fmla="*/ 0 w 1780950"/>
                <a:gd name="connsiteY5" fmla="*/ 916932 h 515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0950" h="5156930">
                  <a:moveTo>
                    <a:pt x="685004" y="0"/>
                  </a:moveTo>
                  <a:lnTo>
                    <a:pt x="1780950" y="0"/>
                  </a:lnTo>
                  <a:lnTo>
                    <a:pt x="1780950" y="5156930"/>
                  </a:lnTo>
                  <a:lnTo>
                    <a:pt x="1275818" y="5156930"/>
                  </a:lnTo>
                  <a:lnTo>
                    <a:pt x="1275818" y="916932"/>
                  </a:lnTo>
                  <a:lnTo>
                    <a:pt x="0" y="916932"/>
                  </a:lnTo>
                  <a:close/>
                </a:path>
              </a:pathLst>
            </a:custGeom>
            <a:solidFill>
              <a:schemeClr val="accent4"/>
            </a:solidFill>
            <a:ln>
              <a:noFill/>
            </a:ln>
            <a:effectLst>
              <a:outerShdw blurRad="50800" dist="38100" dir="8100000" algn="tr" rotWithShape="0">
                <a:prstClr val="black">
                  <a:alpha val="40000"/>
                </a:prstClr>
              </a:outerShdw>
            </a:effectLst>
          </p:spPr>
          <p:txBody>
            <a:bodyPr/>
            <a:lstStyle/>
            <a:p>
              <a:pPr fontAlgn="auto">
                <a:spcBef>
                  <a:spcPts val="0"/>
                </a:spcBef>
                <a:spcAft>
                  <a:spcPts val="0"/>
                </a:spcAft>
                <a:defRPr/>
              </a:pPr>
              <a:endParaRPr lang="zh-CN" altLang="en-US" sz="59500" dirty="0">
                <a:latin typeface="迷你简汉真广标" panose="02010609000101010101" pitchFamily="49" charset="-122"/>
                <a:ea typeface="迷你简汉真广标" panose="02010609000101010101" pitchFamily="49" charset="-122"/>
              </a:endParaRPr>
            </a:p>
          </p:txBody>
        </p:sp>
      </p:grpSp>
      <p:sp>
        <p:nvSpPr>
          <p:cNvPr id="7" name="文本框 24"/>
          <p:cNvSpPr txBox="1">
            <a:spLocks noChangeArrowheads="1"/>
          </p:cNvSpPr>
          <p:nvPr/>
        </p:nvSpPr>
        <p:spPr bwMode="auto">
          <a:xfrm>
            <a:off x="3233736" y="2521177"/>
            <a:ext cx="2009094"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latin typeface="迷你简汉真广标"/>
                <a:ea typeface="迷你简汉真广标"/>
                <a:cs typeface="迷你简汉真广标"/>
              </a:rPr>
              <a:t>PART ONE</a:t>
            </a:r>
            <a:endParaRPr lang="zh-CN" altLang="en-US" sz="6000" dirty="0">
              <a:latin typeface="迷你简汉真广标"/>
              <a:ea typeface="迷你简汉真广标"/>
              <a:cs typeface="迷你简汉真广标"/>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 name="connsiteX0-11" fmla="*/ 0 w 8522335"/>
              <a:gd name="connsiteY0-12" fmla="*/ 0 h 4252065"/>
              <a:gd name="connsiteX1-13" fmla="*/ 8522335 w 8522335"/>
              <a:gd name="connsiteY1-14" fmla="*/ 0 h 4252065"/>
              <a:gd name="connsiteX2-15" fmla="*/ 8522335 w 8522335"/>
              <a:gd name="connsiteY2-16" fmla="*/ 4252065 h 4252065"/>
              <a:gd name="connsiteX3-17" fmla="*/ 773198 w 8522335"/>
              <a:gd name="connsiteY3-18" fmla="*/ 2412662 h 4252065"/>
              <a:gd name="connsiteX4-19" fmla="*/ 0 w 8522335"/>
              <a:gd name="connsiteY4-20" fmla="*/ 0 h 4252065"/>
              <a:gd name="connsiteX0-21" fmla="*/ 0 w 8401954"/>
              <a:gd name="connsiteY0-22" fmla="*/ 0 h 4317254"/>
              <a:gd name="connsiteX1-23" fmla="*/ 8401954 w 8401954"/>
              <a:gd name="connsiteY1-24" fmla="*/ 65189 h 4317254"/>
              <a:gd name="connsiteX2-25" fmla="*/ 8401954 w 8401954"/>
              <a:gd name="connsiteY2-26" fmla="*/ 4317254 h 4317254"/>
              <a:gd name="connsiteX3-27" fmla="*/ 652817 w 8401954"/>
              <a:gd name="connsiteY3-28" fmla="*/ 2477851 h 4317254"/>
              <a:gd name="connsiteX4-29" fmla="*/ 0 w 8401954"/>
              <a:gd name="connsiteY4-30" fmla="*/ 0 h 43172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 name="connsiteX0-11" fmla="*/ 0 w 8522335"/>
              <a:gd name="connsiteY0-12" fmla="*/ 0 h 4252065"/>
              <a:gd name="connsiteX1-13" fmla="*/ 8522335 w 8522335"/>
              <a:gd name="connsiteY1-14" fmla="*/ 0 h 4252065"/>
              <a:gd name="connsiteX2-15" fmla="*/ 8522335 w 8522335"/>
              <a:gd name="connsiteY2-16" fmla="*/ 4252065 h 4252065"/>
              <a:gd name="connsiteX3-17" fmla="*/ 773198 w 8522335"/>
              <a:gd name="connsiteY3-18" fmla="*/ 2412662 h 4252065"/>
              <a:gd name="connsiteX4-19" fmla="*/ 0 w 8522335"/>
              <a:gd name="connsiteY4-20" fmla="*/ 0 h 4252065"/>
              <a:gd name="connsiteX0-21" fmla="*/ 0 w 8401954"/>
              <a:gd name="connsiteY0-22" fmla="*/ 0 h 4317254"/>
              <a:gd name="connsiteX1-23" fmla="*/ 8401954 w 8401954"/>
              <a:gd name="connsiteY1-24" fmla="*/ 65189 h 4317254"/>
              <a:gd name="connsiteX2-25" fmla="*/ 8401954 w 8401954"/>
              <a:gd name="connsiteY2-26" fmla="*/ 4317254 h 4317254"/>
              <a:gd name="connsiteX3-27" fmla="*/ 652817 w 8401954"/>
              <a:gd name="connsiteY3-28" fmla="*/ 2477851 h 4317254"/>
              <a:gd name="connsiteX4-29" fmla="*/ 0 w 8401954"/>
              <a:gd name="connsiteY4-30" fmla="*/ 0 h 43172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24"/>
          <p:cNvGrpSpPr/>
          <p:nvPr/>
        </p:nvGrpSpPr>
        <p:grpSpPr>
          <a:xfrm>
            <a:off x="7949167" y="2047443"/>
            <a:ext cx="3060000" cy="3890400"/>
            <a:chOff x="7356000" y="1878600"/>
            <a:chExt cx="3060000" cy="3890400"/>
          </a:xfrm>
          <a:blipFill>
            <a:blip r:embed="rId1"/>
            <a:stretch>
              <a:fillRect/>
            </a:stretch>
          </a:blipFill>
          <a:effectLst/>
        </p:grpSpPr>
        <p:sp>
          <p:nvSpPr>
            <p:cNvPr id="5" name="矩形 4"/>
            <p:cNvSpPr/>
            <p:nvPr/>
          </p:nvSpPr>
          <p:spPr>
            <a:xfrm>
              <a:off x="8076000" y="1878600"/>
              <a:ext cx="2340000" cy="234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7356000" y="3429000"/>
              <a:ext cx="2340000" cy="234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矩形 6"/>
          <p:cNvSpPr/>
          <p:nvPr/>
        </p:nvSpPr>
        <p:spPr>
          <a:xfrm>
            <a:off x="10506075" y="4487863"/>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10696575" y="4672013"/>
            <a:ext cx="312738" cy="3127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1"/>
          <p:cNvSpPr>
            <a:spLocks noChangeArrowheads="1"/>
          </p:cNvSpPr>
          <p:nvPr/>
        </p:nvSpPr>
        <p:spPr bwMode="auto">
          <a:xfrm>
            <a:off x="3083337" y="3537611"/>
            <a:ext cx="3716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迷你简汉真广标"/>
                <a:ea typeface="迷你简汉真广标"/>
                <a:cs typeface="迷你简汉真广标"/>
              </a:rPr>
              <a:t>Redis</a:t>
            </a:r>
            <a:r>
              <a:rPr lang="zh-CN" altLang="en-US" sz="2400" dirty="0">
                <a:latin typeface="迷你简汉真广标"/>
                <a:cs typeface="迷你简汉真广标"/>
              </a:rPr>
              <a:t>简介</a:t>
            </a:r>
            <a:endParaRPr lang="zh-CN" altLang="en-US" sz="2400" dirty="0">
              <a:latin typeface="迷你简汉真广标"/>
              <a:cs typeface="迷你简汉真广标"/>
            </a:endParaRPr>
          </a:p>
        </p:txBody>
      </p:sp>
      <p:sp>
        <p:nvSpPr>
          <p:cNvPr id="11" name="矩形 15"/>
          <p:cNvSpPr>
            <a:spLocks noChangeArrowheads="1"/>
          </p:cNvSpPr>
          <p:nvPr/>
        </p:nvSpPr>
        <p:spPr bwMode="auto">
          <a:xfrm>
            <a:off x="1228725" y="4149725"/>
            <a:ext cx="6427788"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sz="1400" dirty="0">
                <a:solidFill>
                  <a:schemeClr val="bg1">
                    <a:lumMod val="50000"/>
                  </a:schemeClr>
                </a:solidFill>
                <a:latin typeface="造字工房悦黑体验版纤细体"/>
                <a:ea typeface="造字工房悦黑体验版纤细体"/>
                <a:cs typeface="造字工房悦黑体验版纤细体"/>
              </a:rPr>
              <a:t>  </a:t>
            </a:r>
            <a:r>
              <a:rPr sz="1400" dirty="0">
                <a:solidFill>
                  <a:schemeClr val="bg1">
                    <a:lumMod val="50000"/>
                  </a:schemeClr>
                </a:solidFill>
                <a:latin typeface="造字工房悦黑体验版纤细体"/>
                <a:ea typeface="造字工房悦黑体验版纤细体"/>
                <a:cs typeface="造字工房悦黑体验版纤细体"/>
              </a:rPr>
              <a:t>redis是一个key-value存储系统。</a:t>
            </a:r>
            <a:r>
              <a:rPr lang="en-US" sz="1400" dirty="0">
                <a:solidFill>
                  <a:schemeClr val="bg1">
                    <a:lumMod val="50000"/>
                  </a:schemeClr>
                </a:solidFill>
                <a:latin typeface="造字工房悦黑体验版纤细体"/>
                <a:ea typeface="造字工房悦黑体验版纤细体"/>
                <a:cs typeface="造字工房悦黑体验版纤细体"/>
              </a:rPr>
              <a:t>r</a:t>
            </a:r>
            <a:r>
              <a:rPr sz="1400" dirty="0">
                <a:solidFill>
                  <a:schemeClr val="bg1">
                    <a:lumMod val="50000"/>
                  </a:schemeClr>
                </a:solidFill>
                <a:latin typeface="造字工房悦黑体验版纤细体"/>
                <a:ea typeface="造字工房悦黑体验版纤细体"/>
                <a:cs typeface="造字工房悦黑体验版纤细体"/>
              </a:rPr>
              <a:t>edis支持各种不同方式的排序。与memcached一样，为了保证效率，数据都是缓存在内存中。区别的是redis会周期性的把更新的数据写入磁盘或者把修改操作写入追加的记录文件，并且在此基础上实现了master-slave(主从)同步。</a:t>
            </a:r>
            <a:endParaRPr sz="1400" dirty="0">
              <a:solidFill>
                <a:schemeClr val="bg1">
                  <a:lumMod val="50000"/>
                </a:schemeClr>
              </a:solidFill>
              <a:latin typeface="造字工房悦黑体验版纤细体"/>
              <a:ea typeface="造字工房悦黑体验版纤细体"/>
              <a:cs typeface="造字工房悦黑体验版纤细体"/>
            </a:endParaRPr>
          </a:p>
          <a:p>
            <a:pPr algn="just" eaLnBrk="1" hangingPunct="1"/>
            <a:endParaRPr sz="1400" dirty="0">
              <a:solidFill>
                <a:schemeClr val="bg1">
                  <a:lumMod val="50000"/>
                </a:schemeClr>
              </a:solidFill>
              <a:latin typeface="造字工房悦黑体验版纤细体"/>
              <a:ea typeface="造字工房悦黑体验版纤细体"/>
              <a:cs typeface="造字工房悦黑体验版纤细体"/>
            </a:endParaRPr>
          </a:p>
          <a:p>
            <a:pPr algn="just" eaLnBrk="1" hangingPunct="1"/>
            <a:r>
              <a:rPr sz="1400" dirty="0">
                <a:solidFill>
                  <a:schemeClr val="bg1">
                    <a:lumMod val="50000"/>
                  </a:schemeClr>
                </a:solidFill>
                <a:latin typeface="造字工房悦黑体验版纤细体"/>
                <a:ea typeface="造字工房悦黑体验版纤细体"/>
                <a:cs typeface="造字工房悦黑体验版纤细体"/>
              </a:rPr>
              <a:t>  Redis支持主从同步。数据可以从主服务器向任意数量的从服务器上同步，从服务器可以是关联其他从服务器的主服务器。存盘可以对数据进行写操作。由于完全实现了发布/订阅机制，使得从数据库在任何地方同步树时，可订阅一个频道并接收主服务器完整的消息发布记录。同步对读取操作的可扩展性和数据冗余很有帮助。</a:t>
            </a:r>
            <a:endParaRPr sz="1400" dirty="0">
              <a:solidFill>
                <a:schemeClr val="bg1">
                  <a:lumMod val="50000"/>
                </a:schemeClr>
              </a:solidFill>
              <a:latin typeface="造字工房悦黑体验版纤细体"/>
              <a:ea typeface="造字工房悦黑体验版纤细体"/>
              <a:cs typeface="造字工房悦黑体验版纤细体"/>
            </a:endParaRPr>
          </a:p>
        </p:txBody>
      </p:sp>
      <p:grpSp>
        <p:nvGrpSpPr>
          <p:cNvPr id="12" name="组合 11"/>
          <p:cNvGrpSpPr/>
          <p:nvPr/>
        </p:nvGrpSpPr>
        <p:grpSpPr>
          <a:xfrm>
            <a:off x="1407681" y="3396707"/>
            <a:ext cx="1700507" cy="1091156"/>
            <a:chOff x="1745241" y="2201394"/>
            <a:chExt cx="5017993" cy="3219871"/>
          </a:xfrm>
        </p:grpSpPr>
        <p:sp>
          <p:nvSpPr>
            <p:cNvPr id="13" name="矩形 12"/>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简介</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7" grpId="0" animBg="1"/>
      <p:bldP spid="8" grpId="0" animBg="1"/>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5"/>
          <p:cNvSpPr/>
          <p:nvPr/>
        </p:nvSpPr>
        <p:spPr>
          <a:xfrm rot="1451767">
            <a:off x="5947036" y="4402105"/>
            <a:ext cx="8418743" cy="3588637"/>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 name="connsiteX0-11" fmla="*/ 0 w 8522335"/>
              <a:gd name="connsiteY0-12" fmla="*/ 0 h 4252065"/>
              <a:gd name="connsiteX1-13" fmla="*/ 8522335 w 8522335"/>
              <a:gd name="connsiteY1-14" fmla="*/ 0 h 4252065"/>
              <a:gd name="connsiteX2-15" fmla="*/ 8522335 w 8522335"/>
              <a:gd name="connsiteY2-16" fmla="*/ 4252065 h 4252065"/>
              <a:gd name="connsiteX3-17" fmla="*/ 773198 w 8522335"/>
              <a:gd name="connsiteY3-18" fmla="*/ 2412662 h 4252065"/>
              <a:gd name="connsiteX4-19" fmla="*/ 0 w 8522335"/>
              <a:gd name="connsiteY4-20" fmla="*/ 0 h 4252065"/>
              <a:gd name="connsiteX0-21" fmla="*/ 0 w 8401954"/>
              <a:gd name="connsiteY0-22" fmla="*/ 0 h 4317254"/>
              <a:gd name="connsiteX1-23" fmla="*/ 8401954 w 8401954"/>
              <a:gd name="connsiteY1-24" fmla="*/ 65189 h 4317254"/>
              <a:gd name="connsiteX2-25" fmla="*/ 8401954 w 8401954"/>
              <a:gd name="connsiteY2-26" fmla="*/ 4317254 h 4317254"/>
              <a:gd name="connsiteX3-27" fmla="*/ 652817 w 8401954"/>
              <a:gd name="connsiteY3-28" fmla="*/ 2477851 h 4317254"/>
              <a:gd name="connsiteX4-29" fmla="*/ 0 w 8401954"/>
              <a:gd name="connsiteY4-30" fmla="*/ 0 h 4317254"/>
              <a:gd name="connsiteX0-31" fmla="*/ 0 w 8401954"/>
              <a:gd name="connsiteY0-32" fmla="*/ 0 h 4317254"/>
              <a:gd name="connsiteX1-33" fmla="*/ 8401954 w 8401954"/>
              <a:gd name="connsiteY1-34" fmla="*/ 65189 h 4317254"/>
              <a:gd name="connsiteX2-35" fmla="*/ 8401954 w 8401954"/>
              <a:gd name="connsiteY2-36" fmla="*/ 4317254 h 4317254"/>
              <a:gd name="connsiteX3-37" fmla="*/ 605459 w 8401954"/>
              <a:gd name="connsiteY3-38" fmla="*/ 2201457 h 4317254"/>
              <a:gd name="connsiteX4-39" fmla="*/ 0 w 8401954"/>
              <a:gd name="connsiteY4-40" fmla="*/ 0 h 4317254"/>
              <a:gd name="connsiteX0-41" fmla="*/ 0 w 8418743"/>
              <a:gd name="connsiteY0-42" fmla="*/ 0 h 4324942"/>
              <a:gd name="connsiteX1-43" fmla="*/ 8418743 w 8418743"/>
              <a:gd name="connsiteY1-44" fmla="*/ 72877 h 4324942"/>
              <a:gd name="connsiteX2-45" fmla="*/ 8418743 w 8418743"/>
              <a:gd name="connsiteY2-46" fmla="*/ 4324942 h 4324942"/>
              <a:gd name="connsiteX3-47" fmla="*/ 622248 w 8418743"/>
              <a:gd name="connsiteY3-48" fmla="*/ 2209145 h 4324942"/>
              <a:gd name="connsiteX4-49" fmla="*/ 0 w 8418743"/>
              <a:gd name="connsiteY4-50" fmla="*/ 0 h 4324942"/>
              <a:gd name="connsiteX0-51" fmla="*/ 0 w 8418743"/>
              <a:gd name="connsiteY0-52" fmla="*/ 0 h 4324942"/>
              <a:gd name="connsiteX1-53" fmla="*/ 8418743 w 8418743"/>
              <a:gd name="connsiteY1-54" fmla="*/ 72877 h 4324942"/>
              <a:gd name="connsiteX2-55" fmla="*/ 8418743 w 8418743"/>
              <a:gd name="connsiteY2-56" fmla="*/ 4324942 h 4324942"/>
              <a:gd name="connsiteX3-57" fmla="*/ 36866 w 8418743"/>
              <a:gd name="connsiteY3-58" fmla="*/ 2986395 h 4324942"/>
              <a:gd name="connsiteX4-59" fmla="*/ 0 w 8418743"/>
              <a:gd name="connsiteY4-60" fmla="*/ 0 h 43249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18743" h="4324942">
                <a:moveTo>
                  <a:pt x="0" y="0"/>
                </a:moveTo>
                <a:lnTo>
                  <a:pt x="8418743" y="72877"/>
                </a:lnTo>
                <a:lnTo>
                  <a:pt x="8418743" y="4324942"/>
                </a:lnTo>
                <a:lnTo>
                  <a:pt x="36866" y="2986395"/>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4"/>
          <p:cNvGrpSpPr/>
          <p:nvPr/>
        </p:nvGrpSpPr>
        <p:grpSpPr bwMode="auto">
          <a:xfrm>
            <a:off x="3871913" y="2638425"/>
            <a:ext cx="4448175" cy="2462213"/>
            <a:chOff x="4692650" y="1927225"/>
            <a:chExt cx="2714625" cy="4080404"/>
          </a:xfrm>
        </p:grpSpPr>
        <p:sp>
          <p:nvSpPr>
            <p:cNvPr id="4" name="MH_Other_2"/>
            <p:cNvSpPr/>
            <p:nvPr>
              <p:custDataLst>
                <p:tags r:id="rId1"/>
              </p:custDataLst>
            </p:nvPr>
          </p:nvSpPr>
          <p:spPr>
            <a:xfrm>
              <a:off x="6047056" y="1927225"/>
              <a:ext cx="604542" cy="1183869"/>
            </a:xfrm>
            <a:custGeom>
              <a:avLst/>
              <a:gdLst>
                <a:gd name="connsiteX0" fmla="*/ 2381 w 733425"/>
                <a:gd name="connsiteY0" fmla="*/ 0 h 1434603"/>
                <a:gd name="connsiteX1" fmla="*/ 733425 w 733425"/>
                <a:gd name="connsiteY1" fmla="*/ 383266 h 1434603"/>
                <a:gd name="connsiteX2" fmla="*/ 733425 w 733425"/>
                <a:gd name="connsiteY2" fmla="*/ 1434603 h 1434603"/>
                <a:gd name="connsiteX3" fmla="*/ 0 w 733425"/>
                <a:gd name="connsiteY3" fmla="*/ 1235868 h 1434603"/>
                <a:gd name="connsiteX4" fmla="*/ 2381 w 733425"/>
                <a:gd name="connsiteY4" fmla="*/ 0 h 1434603"/>
                <a:gd name="connsiteX0-1" fmla="*/ 105 w 735912"/>
                <a:gd name="connsiteY0-2" fmla="*/ 0 h 1436984"/>
                <a:gd name="connsiteX1-3" fmla="*/ 735912 w 735912"/>
                <a:gd name="connsiteY1-4" fmla="*/ 385647 h 1436984"/>
                <a:gd name="connsiteX2-5" fmla="*/ 735912 w 735912"/>
                <a:gd name="connsiteY2-6" fmla="*/ 1436984 h 1436984"/>
                <a:gd name="connsiteX3-7" fmla="*/ 2487 w 735912"/>
                <a:gd name="connsiteY3-8" fmla="*/ 1238249 h 1436984"/>
                <a:gd name="connsiteX4-9" fmla="*/ 105 w 735912"/>
                <a:gd name="connsiteY4-10" fmla="*/ 0 h 14369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5912" h="1436984">
                  <a:moveTo>
                    <a:pt x="105" y="0"/>
                  </a:moveTo>
                  <a:lnTo>
                    <a:pt x="735912" y="385647"/>
                  </a:lnTo>
                  <a:lnTo>
                    <a:pt x="735912" y="1436984"/>
                  </a:lnTo>
                  <a:lnTo>
                    <a:pt x="2487" y="1238249"/>
                  </a:lnTo>
                  <a:cubicBezTo>
                    <a:pt x="3281" y="826293"/>
                    <a:pt x="-689" y="411956"/>
                    <a:pt x="105" y="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5" name="MH_Other_3"/>
            <p:cNvSpPr/>
            <p:nvPr>
              <p:custDataLst>
                <p:tags r:id="rId2"/>
              </p:custDataLst>
            </p:nvPr>
          </p:nvSpPr>
          <p:spPr>
            <a:xfrm>
              <a:off x="6048025" y="2940092"/>
              <a:ext cx="603573" cy="1028650"/>
            </a:xfrm>
            <a:custGeom>
              <a:avLst/>
              <a:gdLst>
                <a:gd name="connsiteX0" fmla="*/ 0 w 733425"/>
                <a:gd name="connsiteY0" fmla="*/ 0 h 1250156"/>
                <a:gd name="connsiteX1" fmla="*/ 733425 w 733425"/>
                <a:gd name="connsiteY1" fmla="*/ 195262 h 1250156"/>
                <a:gd name="connsiteX2" fmla="*/ 733425 w 733425"/>
                <a:gd name="connsiteY2" fmla="*/ 1250156 h 1250156"/>
                <a:gd name="connsiteX3" fmla="*/ 0 w 733425"/>
                <a:gd name="connsiteY3" fmla="*/ 1245393 h 1250156"/>
                <a:gd name="connsiteX4" fmla="*/ 0 w 733425"/>
                <a:gd name="connsiteY4" fmla="*/ 0 h 125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50156">
                  <a:moveTo>
                    <a:pt x="0" y="0"/>
                  </a:moveTo>
                  <a:lnTo>
                    <a:pt x="733425" y="195262"/>
                  </a:lnTo>
                  <a:lnTo>
                    <a:pt x="733425" y="1250156"/>
                  </a:lnTo>
                  <a:lnTo>
                    <a:pt x="0" y="12453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6" name="MH_Other_4"/>
            <p:cNvSpPr/>
            <p:nvPr>
              <p:custDataLst>
                <p:tags r:id="rId3"/>
              </p:custDataLst>
            </p:nvPr>
          </p:nvSpPr>
          <p:spPr>
            <a:xfrm>
              <a:off x="6048025" y="3966112"/>
              <a:ext cx="603573" cy="1020759"/>
            </a:xfrm>
            <a:custGeom>
              <a:avLst/>
              <a:gdLst>
                <a:gd name="connsiteX0" fmla="*/ 0 w 733425"/>
                <a:gd name="connsiteY0" fmla="*/ 0 h 1240631"/>
                <a:gd name="connsiteX1" fmla="*/ 733425 w 733425"/>
                <a:gd name="connsiteY1" fmla="*/ 2381 h 1240631"/>
                <a:gd name="connsiteX2" fmla="*/ 733425 w 733425"/>
                <a:gd name="connsiteY2" fmla="*/ 1047750 h 1240631"/>
                <a:gd name="connsiteX3" fmla="*/ 0 w 733425"/>
                <a:gd name="connsiteY3" fmla="*/ 1240631 h 1240631"/>
                <a:gd name="connsiteX4" fmla="*/ 0 w 733425"/>
                <a:gd name="connsiteY4" fmla="*/ 0 h 1240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40631">
                  <a:moveTo>
                    <a:pt x="0" y="0"/>
                  </a:moveTo>
                  <a:lnTo>
                    <a:pt x="733425" y="2381"/>
                  </a:lnTo>
                  <a:lnTo>
                    <a:pt x="733425" y="1047750"/>
                  </a:lnTo>
                  <a:lnTo>
                    <a:pt x="0" y="124063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sz="280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7" name="MH_Other_5"/>
            <p:cNvSpPr/>
            <p:nvPr>
              <p:custDataLst>
                <p:tags r:id="rId4"/>
              </p:custDataLst>
            </p:nvPr>
          </p:nvSpPr>
          <p:spPr>
            <a:xfrm>
              <a:off x="6043181" y="4823760"/>
              <a:ext cx="608417" cy="1183869"/>
            </a:xfrm>
            <a:custGeom>
              <a:avLst/>
              <a:gdLst>
                <a:gd name="connsiteX0" fmla="*/ 731044 w 731044"/>
                <a:gd name="connsiteY0" fmla="*/ 0 h 1438275"/>
                <a:gd name="connsiteX1" fmla="*/ 731044 w 731044"/>
                <a:gd name="connsiteY1" fmla="*/ 1057275 h 1438275"/>
                <a:gd name="connsiteX2" fmla="*/ 0 w 731044"/>
                <a:gd name="connsiteY2" fmla="*/ 1438275 h 1438275"/>
                <a:gd name="connsiteX3" fmla="*/ 0 w 731044"/>
                <a:gd name="connsiteY3" fmla="*/ 197644 h 1438275"/>
                <a:gd name="connsiteX4" fmla="*/ 731044 w 731044"/>
                <a:gd name="connsiteY4" fmla="*/ 0 h 1438275"/>
                <a:gd name="connsiteX0-1" fmla="*/ 738761 w 738761"/>
                <a:gd name="connsiteY0-2" fmla="*/ 0 h 1438275"/>
                <a:gd name="connsiteX1-3" fmla="*/ 738761 w 738761"/>
                <a:gd name="connsiteY1-4" fmla="*/ 1057275 h 1438275"/>
                <a:gd name="connsiteX2-5" fmla="*/ 7717 w 738761"/>
                <a:gd name="connsiteY2-6" fmla="*/ 1438275 h 1438275"/>
                <a:gd name="connsiteX3-7" fmla="*/ 0 w 738761"/>
                <a:gd name="connsiteY3-8" fmla="*/ 197645 h 1438275"/>
                <a:gd name="connsiteX4-9" fmla="*/ 738761 w 738761"/>
                <a:gd name="connsiteY4-10" fmla="*/ 0 h 1438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8761" h="1438275">
                  <a:moveTo>
                    <a:pt x="738761" y="0"/>
                  </a:moveTo>
                  <a:lnTo>
                    <a:pt x="738761" y="1057275"/>
                  </a:lnTo>
                  <a:lnTo>
                    <a:pt x="7717" y="1438275"/>
                  </a:lnTo>
                  <a:cubicBezTo>
                    <a:pt x="5145" y="1024732"/>
                    <a:pt x="2572" y="611188"/>
                    <a:pt x="0" y="197645"/>
                  </a:cubicBezTo>
                  <a:lnTo>
                    <a:pt x="73876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8" name="MH_Other_6"/>
            <p:cNvSpPr/>
            <p:nvPr>
              <p:custDataLst>
                <p:tags r:id="rId5"/>
              </p:custDataLst>
            </p:nvPr>
          </p:nvSpPr>
          <p:spPr>
            <a:xfrm flipH="1">
              <a:off x="5443483" y="1929857"/>
              <a:ext cx="603573" cy="1181238"/>
            </a:xfrm>
            <a:custGeom>
              <a:avLst/>
              <a:gdLst>
                <a:gd name="connsiteX0" fmla="*/ 2381 w 733425"/>
                <a:gd name="connsiteY0" fmla="*/ 0 h 1434603"/>
                <a:gd name="connsiteX1" fmla="*/ 733425 w 733425"/>
                <a:gd name="connsiteY1" fmla="*/ 383266 h 1434603"/>
                <a:gd name="connsiteX2" fmla="*/ 733425 w 733425"/>
                <a:gd name="connsiteY2" fmla="*/ 1434603 h 1434603"/>
                <a:gd name="connsiteX3" fmla="*/ 0 w 733425"/>
                <a:gd name="connsiteY3" fmla="*/ 1235868 h 1434603"/>
                <a:gd name="connsiteX4" fmla="*/ 2381 w 733425"/>
                <a:gd name="connsiteY4" fmla="*/ 0 h 1434603"/>
                <a:gd name="connsiteX0-1" fmla="*/ 229 w 733654"/>
                <a:gd name="connsiteY0-2" fmla="*/ 0 h 1434603"/>
                <a:gd name="connsiteX1-3" fmla="*/ 733654 w 733654"/>
                <a:gd name="connsiteY1-4" fmla="*/ 383266 h 1434603"/>
                <a:gd name="connsiteX2-5" fmla="*/ 733654 w 733654"/>
                <a:gd name="connsiteY2-6" fmla="*/ 1434603 h 1434603"/>
                <a:gd name="connsiteX3-7" fmla="*/ 229 w 733654"/>
                <a:gd name="connsiteY3-8" fmla="*/ 1235868 h 1434603"/>
                <a:gd name="connsiteX4-9" fmla="*/ 229 w 733654"/>
                <a:gd name="connsiteY4-10" fmla="*/ 0 h 14346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3654" h="1434603">
                  <a:moveTo>
                    <a:pt x="229" y="0"/>
                  </a:moveTo>
                  <a:lnTo>
                    <a:pt x="733654" y="383266"/>
                  </a:lnTo>
                  <a:lnTo>
                    <a:pt x="733654" y="1434603"/>
                  </a:lnTo>
                  <a:lnTo>
                    <a:pt x="229" y="1235868"/>
                  </a:lnTo>
                  <a:cubicBezTo>
                    <a:pt x="1023" y="823912"/>
                    <a:pt x="-565" y="411956"/>
                    <a:pt x="2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9" name="MH_Other_7"/>
            <p:cNvSpPr/>
            <p:nvPr>
              <p:custDataLst>
                <p:tags r:id="rId6"/>
              </p:custDataLst>
            </p:nvPr>
          </p:nvSpPr>
          <p:spPr>
            <a:xfrm flipH="1">
              <a:off x="5443483" y="2940092"/>
              <a:ext cx="603573" cy="1028650"/>
            </a:xfrm>
            <a:custGeom>
              <a:avLst/>
              <a:gdLst>
                <a:gd name="connsiteX0" fmla="*/ 0 w 733425"/>
                <a:gd name="connsiteY0" fmla="*/ 0 h 1250156"/>
                <a:gd name="connsiteX1" fmla="*/ 733425 w 733425"/>
                <a:gd name="connsiteY1" fmla="*/ 195262 h 1250156"/>
                <a:gd name="connsiteX2" fmla="*/ 733425 w 733425"/>
                <a:gd name="connsiteY2" fmla="*/ 1250156 h 1250156"/>
                <a:gd name="connsiteX3" fmla="*/ 0 w 733425"/>
                <a:gd name="connsiteY3" fmla="*/ 1245393 h 1250156"/>
                <a:gd name="connsiteX4" fmla="*/ 0 w 733425"/>
                <a:gd name="connsiteY4" fmla="*/ 0 h 125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50156">
                  <a:moveTo>
                    <a:pt x="0" y="0"/>
                  </a:moveTo>
                  <a:lnTo>
                    <a:pt x="733425" y="195262"/>
                  </a:lnTo>
                  <a:lnTo>
                    <a:pt x="733425" y="1250156"/>
                  </a:lnTo>
                  <a:lnTo>
                    <a:pt x="0" y="124539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sz="280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10" name="MH_Other_8"/>
            <p:cNvSpPr/>
            <p:nvPr>
              <p:custDataLst>
                <p:tags r:id="rId7"/>
              </p:custDataLst>
            </p:nvPr>
          </p:nvSpPr>
          <p:spPr>
            <a:xfrm flipH="1">
              <a:off x="5443483" y="3966112"/>
              <a:ext cx="603573" cy="1020759"/>
            </a:xfrm>
            <a:custGeom>
              <a:avLst/>
              <a:gdLst>
                <a:gd name="connsiteX0" fmla="*/ 0 w 733425"/>
                <a:gd name="connsiteY0" fmla="*/ 0 h 1240631"/>
                <a:gd name="connsiteX1" fmla="*/ 733425 w 733425"/>
                <a:gd name="connsiteY1" fmla="*/ 2381 h 1240631"/>
                <a:gd name="connsiteX2" fmla="*/ 733425 w 733425"/>
                <a:gd name="connsiteY2" fmla="*/ 1047750 h 1240631"/>
                <a:gd name="connsiteX3" fmla="*/ 0 w 733425"/>
                <a:gd name="connsiteY3" fmla="*/ 1240631 h 1240631"/>
                <a:gd name="connsiteX4" fmla="*/ 0 w 733425"/>
                <a:gd name="connsiteY4" fmla="*/ 0 h 1240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40631">
                  <a:moveTo>
                    <a:pt x="0" y="0"/>
                  </a:moveTo>
                  <a:lnTo>
                    <a:pt x="733425" y="2381"/>
                  </a:lnTo>
                  <a:lnTo>
                    <a:pt x="733425" y="1047750"/>
                  </a:lnTo>
                  <a:lnTo>
                    <a:pt x="0" y="12406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11" name="MH_Other_9"/>
            <p:cNvSpPr/>
            <p:nvPr>
              <p:custDataLst>
                <p:tags r:id="rId8"/>
              </p:custDataLst>
            </p:nvPr>
          </p:nvSpPr>
          <p:spPr>
            <a:xfrm flipH="1">
              <a:off x="5443483" y="4823760"/>
              <a:ext cx="608417" cy="1183869"/>
            </a:xfrm>
            <a:custGeom>
              <a:avLst/>
              <a:gdLst>
                <a:gd name="connsiteX0" fmla="*/ 731044 w 731044"/>
                <a:gd name="connsiteY0" fmla="*/ 0 h 1438275"/>
                <a:gd name="connsiteX1" fmla="*/ 731044 w 731044"/>
                <a:gd name="connsiteY1" fmla="*/ 1057275 h 1438275"/>
                <a:gd name="connsiteX2" fmla="*/ 0 w 731044"/>
                <a:gd name="connsiteY2" fmla="*/ 1438275 h 1438275"/>
                <a:gd name="connsiteX3" fmla="*/ 0 w 731044"/>
                <a:gd name="connsiteY3" fmla="*/ 197644 h 1438275"/>
                <a:gd name="connsiteX4" fmla="*/ 731044 w 731044"/>
                <a:gd name="connsiteY4" fmla="*/ 0 h 1438275"/>
                <a:gd name="connsiteX0-1" fmla="*/ 738761 w 738761"/>
                <a:gd name="connsiteY0-2" fmla="*/ 0 h 1438275"/>
                <a:gd name="connsiteX1-3" fmla="*/ 738761 w 738761"/>
                <a:gd name="connsiteY1-4" fmla="*/ 1057275 h 1438275"/>
                <a:gd name="connsiteX2-5" fmla="*/ 7717 w 738761"/>
                <a:gd name="connsiteY2-6" fmla="*/ 1438275 h 1438275"/>
                <a:gd name="connsiteX3-7" fmla="*/ 0 w 738761"/>
                <a:gd name="connsiteY3-8" fmla="*/ 189928 h 1438275"/>
                <a:gd name="connsiteX4-9" fmla="*/ 738761 w 738761"/>
                <a:gd name="connsiteY4-10" fmla="*/ 0 h 1438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8761" h="1438275">
                  <a:moveTo>
                    <a:pt x="738761" y="0"/>
                  </a:moveTo>
                  <a:lnTo>
                    <a:pt x="738761" y="1057275"/>
                  </a:lnTo>
                  <a:lnTo>
                    <a:pt x="7717" y="1438275"/>
                  </a:lnTo>
                  <a:cubicBezTo>
                    <a:pt x="5145" y="1022159"/>
                    <a:pt x="2572" y="606044"/>
                    <a:pt x="0" y="189928"/>
                  </a:cubicBezTo>
                  <a:lnTo>
                    <a:pt x="73876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04</a:t>
              </a:r>
              <a:endParaRPr lang="zh-CN" altLang="en-US" sz="280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12" name="MH_Other_10"/>
            <p:cNvSpPr/>
            <p:nvPr>
              <p:custDataLst>
                <p:tags r:id="rId9"/>
              </p:custDataLst>
            </p:nvPr>
          </p:nvSpPr>
          <p:spPr>
            <a:xfrm>
              <a:off x="6569248" y="2437604"/>
              <a:ext cx="838027" cy="420931"/>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noFill/>
            <a:ln>
              <a:solidFill>
                <a:srgbClr val="B2B2B2"/>
              </a:solidFill>
              <a:prstDash val="dash"/>
              <a:tailEnd w="sm"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MH_Other_11"/>
            <p:cNvSpPr/>
            <p:nvPr>
              <p:custDataLst>
                <p:tags r:id="rId10"/>
              </p:custDataLst>
            </p:nvPr>
          </p:nvSpPr>
          <p:spPr>
            <a:xfrm>
              <a:off x="6569248" y="4289702"/>
              <a:ext cx="838027" cy="418301"/>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noFill/>
            <a:ln>
              <a:solidFill>
                <a:srgbClr val="B2B2B2"/>
              </a:solidFill>
              <a:prstDash val="dash"/>
              <a:tailEnd w="sm"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MH_Other_12"/>
            <p:cNvSpPr/>
            <p:nvPr>
              <p:custDataLst>
                <p:tags r:id="rId11"/>
              </p:custDataLst>
            </p:nvPr>
          </p:nvSpPr>
          <p:spPr>
            <a:xfrm flipH="1">
              <a:off x="4692650" y="3329453"/>
              <a:ext cx="838026" cy="420931"/>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noFill/>
            <a:ln>
              <a:solidFill>
                <a:srgbClr val="B2B2B2"/>
              </a:solidFill>
              <a:prstDash val="dash"/>
              <a:tailEnd w="sm"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MH_Other_13"/>
            <p:cNvSpPr/>
            <p:nvPr>
              <p:custDataLst>
                <p:tags r:id="rId12"/>
              </p:custDataLst>
            </p:nvPr>
          </p:nvSpPr>
          <p:spPr>
            <a:xfrm flipH="1">
              <a:off x="4692650" y="5178920"/>
              <a:ext cx="838026" cy="420931"/>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noFill/>
            <a:ln>
              <a:solidFill>
                <a:srgbClr val="B2B2B2"/>
              </a:solidFill>
              <a:prstDash val="dash"/>
              <a:tailEnd w="sm"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矩形 25"/>
          <p:cNvSpPr>
            <a:spLocks noChangeArrowheads="1"/>
          </p:cNvSpPr>
          <p:nvPr/>
        </p:nvSpPr>
        <p:spPr bwMode="auto">
          <a:xfrm>
            <a:off x="1408113" y="3108325"/>
            <a:ext cx="243522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a:t>
            </a:r>
            <a:r>
              <a:rPr lang="en-US" altLang="zh-CN" sz="1400" dirty="0">
                <a:solidFill>
                  <a:schemeClr val="bg1">
                    <a:lumMod val="50000"/>
                  </a:schemeClr>
                </a:solidFill>
                <a:latin typeface="造字工房悦黑体验版纤细体"/>
                <a:ea typeface="造字工房悦黑体验版纤细体"/>
                <a:cs typeface="造字工房悦黑体验版纤细体"/>
                <a:sym typeface="+mn-ea"/>
              </a:rPr>
              <a:t>2</a:t>
            </a:r>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）支持丰富数据类型，支持string，list，set，sorted set，hash</a:t>
            </a:r>
            <a:endParaRPr lang="zh-CN" altLang="en-US" sz="1400" dirty="0">
              <a:latin typeface="造字工房悦黑体验版纤细体"/>
              <a:ea typeface="造字工房悦黑体验版纤细体"/>
              <a:cs typeface="造字工房悦黑体验版纤细体"/>
            </a:endParaRPr>
          </a:p>
        </p:txBody>
      </p:sp>
      <p:sp>
        <p:nvSpPr>
          <p:cNvPr id="17" name="矩形 26"/>
          <p:cNvSpPr>
            <a:spLocks noChangeArrowheads="1"/>
          </p:cNvSpPr>
          <p:nvPr/>
        </p:nvSpPr>
        <p:spPr bwMode="auto">
          <a:xfrm>
            <a:off x="1408113" y="4430713"/>
            <a:ext cx="243522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a:t>
            </a:r>
            <a:r>
              <a:rPr lang="en-US" altLang="zh-CN" sz="1400" dirty="0">
                <a:solidFill>
                  <a:schemeClr val="bg1">
                    <a:lumMod val="50000"/>
                  </a:schemeClr>
                </a:solidFill>
                <a:latin typeface="造字工房悦黑体验版纤细体"/>
                <a:ea typeface="造字工房悦黑体验版纤细体"/>
                <a:cs typeface="造字工房悦黑体验版纤细体"/>
                <a:sym typeface="+mn-ea"/>
              </a:rPr>
              <a:t>4</a:t>
            </a:r>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 丰富的特性：可用于缓存，消息，按key设置过期时间，过期后将会自动删除</a:t>
            </a:r>
            <a:endParaRPr lang="zh-CN" altLang="en-US" sz="1400" dirty="0">
              <a:latin typeface="造字工房悦黑体验版纤细体"/>
              <a:ea typeface="造字工房悦黑体验版纤细体"/>
              <a:cs typeface="造字工房悦黑体验版纤细体"/>
            </a:endParaRPr>
          </a:p>
        </p:txBody>
      </p:sp>
      <p:sp>
        <p:nvSpPr>
          <p:cNvPr id="19" name="矩形 28"/>
          <p:cNvSpPr>
            <a:spLocks noChangeArrowheads="1"/>
          </p:cNvSpPr>
          <p:nvPr/>
        </p:nvSpPr>
        <p:spPr bwMode="auto">
          <a:xfrm>
            <a:off x="8516938" y="2398078"/>
            <a:ext cx="243522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a:t>
            </a:r>
            <a:r>
              <a:rPr lang="en-US" altLang="zh-CN" sz="1400" dirty="0">
                <a:solidFill>
                  <a:schemeClr val="bg1">
                    <a:lumMod val="50000"/>
                  </a:schemeClr>
                </a:solidFill>
                <a:latin typeface="造字工房悦黑体验版纤细体"/>
                <a:ea typeface="造字工房悦黑体验版纤细体"/>
                <a:cs typeface="造字工房悦黑体验版纤细体"/>
                <a:sym typeface="+mn-ea"/>
              </a:rPr>
              <a:t>1</a:t>
            </a:r>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）速度快，因为数据存在内存中，类似于HashMap，HashMap的优势就是查找和操作的时间复杂度都是O(1)</a:t>
            </a:r>
            <a:endParaRPr lang="zh-CN" altLang="en-US" sz="1400" dirty="0">
              <a:latin typeface="造字工房悦黑体验版纤细体"/>
              <a:ea typeface="造字工房悦黑体验版纤细体"/>
              <a:cs typeface="造字工房悦黑体验版纤细体"/>
            </a:endParaRPr>
          </a:p>
        </p:txBody>
      </p:sp>
      <p:sp>
        <p:nvSpPr>
          <p:cNvPr id="3" name="椭圆 2"/>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优点</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
        <p:nvSpPr>
          <p:cNvPr id="22" name="矩形 28"/>
          <p:cNvSpPr>
            <a:spLocks noChangeArrowheads="1"/>
          </p:cNvSpPr>
          <p:nvPr/>
        </p:nvSpPr>
        <p:spPr bwMode="auto">
          <a:xfrm>
            <a:off x="8516938" y="3871913"/>
            <a:ext cx="243522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a:t>
            </a:r>
            <a:r>
              <a:rPr lang="en-US" altLang="zh-CN" sz="1400" dirty="0">
                <a:solidFill>
                  <a:schemeClr val="bg1">
                    <a:lumMod val="50000"/>
                  </a:schemeClr>
                </a:solidFill>
                <a:latin typeface="造字工房悦黑体验版纤细体"/>
                <a:ea typeface="造字工房悦黑体验版纤细体"/>
                <a:cs typeface="造字工房悦黑体验版纤细体"/>
                <a:sym typeface="+mn-ea"/>
              </a:rPr>
              <a:t>3</a:t>
            </a:r>
            <a:r>
              <a:rPr lang="zh-CN" altLang="en-US" sz="1400" dirty="0">
                <a:solidFill>
                  <a:schemeClr val="bg1">
                    <a:lumMod val="50000"/>
                  </a:schemeClr>
                </a:solidFill>
                <a:latin typeface="造字工房悦黑体验版纤细体"/>
                <a:ea typeface="造字工房悦黑体验版纤细体"/>
                <a:cs typeface="造字工房悦黑体验版纤细体"/>
                <a:sym typeface="+mn-ea"/>
              </a:rPr>
              <a:t>）支持事务，操作都是原子性，所谓的原子性就是对数据的更改要么全部执行，要么全部不执行</a:t>
            </a:r>
            <a:endParaRPr lang="zh-CN" altLang="en-US" sz="1400" dirty="0">
              <a:latin typeface="造字工房悦黑体验版纤细体"/>
              <a:ea typeface="造字工房悦黑体验版纤细体"/>
              <a:cs typeface="造字工房悦黑体验版纤细体"/>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p:bldP spid="17" grpId="0"/>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45383" y="1608818"/>
            <a:ext cx="9931400" cy="4227513"/>
            <a:chOff x="1264103" y="1608818"/>
            <a:chExt cx="9931400" cy="4227513"/>
          </a:xfrm>
        </p:grpSpPr>
        <p:sp>
          <p:nvSpPr>
            <p:cNvPr id="2" name="矩形 1"/>
            <p:cNvSpPr/>
            <p:nvPr/>
          </p:nvSpPr>
          <p:spPr bwMode="auto">
            <a:xfrm>
              <a:off x="1264103" y="1608818"/>
              <a:ext cx="9931400" cy="422751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1265691" y="2561318"/>
              <a:ext cx="3598862" cy="2243138"/>
            </a:xfrm>
            <a:prstGeom prst="rect">
              <a:avLst/>
            </a:prstGeom>
            <a:blipFill>
              <a:blip r:embed="rId1" cstate="print"/>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 name="矩形 5"/>
          <p:cNvSpPr/>
          <p:nvPr/>
        </p:nvSpPr>
        <p:spPr>
          <a:xfrm rot="1451767">
            <a:off x="9940914" y="3149692"/>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3"/>
          <p:cNvSpPr>
            <a:spLocks noChangeArrowheads="1"/>
          </p:cNvSpPr>
          <p:nvPr/>
        </p:nvSpPr>
        <p:spPr bwMode="auto">
          <a:xfrm>
            <a:off x="5258571" y="2561636"/>
            <a:ext cx="5580062" cy="28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sz="1400" dirty="0">
                <a:solidFill>
                  <a:schemeClr val="bg1">
                    <a:lumMod val="50000"/>
                  </a:schemeClr>
                </a:solidFill>
                <a:latin typeface="造字工房悦黑体验版纤细体"/>
                <a:ea typeface="造字工房悦黑体验版纤细体"/>
                <a:cs typeface="造字工房悦黑体验版纤细体"/>
                <a:sym typeface="+mn-ea"/>
              </a:rPr>
              <a:t>redis相比memcached有哪些优势？</a:t>
            </a:r>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r>
              <a:rPr sz="1400" dirty="0">
                <a:solidFill>
                  <a:schemeClr val="bg1">
                    <a:lumMod val="50000"/>
                  </a:schemeClr>
                </a:solidFill>
                <a:latin typeface="造字工房悦黑体验版纤细体"/>
                <a:ea typeface="造字工房悦黑体验版纤细体"/>
                <a:cs typeface="造字工房悦黑体验版纤细体"/>
                <a:sym typeface="+mn-ea"/>
              </a:rPr>
              <a:t>(1) memcached所有的值均是简单的字符串，redis作为其替代者，支持更为丰富的数据类型</a:t>
            </a:r>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r>
              <a:rPr sz="1400" dirty="0">
                <a:solidFill>
                  <a:schemeClr val="bg1">
                    <a:lumMod val="50000"/>
                  </a:schemeClr>
                </a:solidFill>
                <a:latin typeface="造字工房悦黑体验版纤细体"/>
                <a:ea typeface="造字工房悦黑体验版纤细体"/>
                <a:cs typeface="造字工房悦黑体验版纤细体"/>
                <a:sym typeface="+mn-ea"/>
              </a:rPr>
              <a:t>(2) redis的速度比memcached快很多</a:t>
            </a:r>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r>
              <a:rPr sz="1400" dirty="0">
                <a:solidFill>
                  <a:schemeClr val="bg1">
                    <a:lumMod val="50000"/>
                  </a:schemeClr>
                </a:solidFill>
                <a:latin typeface="造字工房悦黑体验版纤细体"/>
                <a:ea typeface="造字工房悦黑体验版纤细体"/>
                <a:cs typeface="造字工房悦黑体验版纤细体"/>
                <a:sym typeface="+mn-ea"/>
              </a:rPr>
              <a:t>(3) redis可以持久化其数据</a:t>
            </a:r>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r>
              <a:rPr lang="en-US" sz="1400" dirty="0">
                <a:solidFill>
                  <a:schemeClr val="bg1">
                    <a:lumMod val="50000"/>
                  </a:schemeClr>
                </a:solidFill>
                <a:latin typeface="造字工房悦黑体验版纤细体"/>
                <a:ea typeface="造字工房悦黑体验版纤细体"/>
                <a:cs typeface="造字工房悦黑体验版纤细体"/>
                <a:sym typeface="+mn-ea"/>
              </a:rPr>
              <a:t>(4) Memcache支持多线程，redis支持单线程；CPU利用方面Memcache优于redis；</a:t>
            </a:r>
            <a:endParaRPr lang="en-US"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endParaRPr sz="1400" dirty="0">
              <a:solidFill>
                <a:schemeClr val="bg1">
                  <a:lumMod val="50000"/>
                </a:schemeClr>
              </a:solidFill>
              <a:latin typeface="造字工房悦黑体验版纤细体"/>
              <a:ea typeface="造字工房悦黑体验版纤细体"/>
              <a:cs typeface="造字工房悦黑体验版纤细体"/>
              <a:sym typeface="+mn-ea"/>
            </a:endParaRPr>
          </a:p>
          <a:p>
            <a:pPr algn="just" eaLnBrk="1" hangingPunct="1"/>
            <a:endParaRPr lang="zh-CN" altLang="en-US" sz="1400" dirty="0">
              <a:solidFill>
                <a:schemeClr val="bg1">
                  <a:lumMod val="50000"/>
                </a:schemeClr>
              </a:solidFill>
              <a:latin typeface="造字工房悦黑体验版纤细体"/>
              <a:ea typeface="造字工房悦黑体验版纤细体"/>
              <a:cs typeface="造字工房悦黑体验版纤细体"/>
            </a:endParaRPr>
          </a:p>
          <a:p>
            <a:pPr algn="just" eaLnBrk="1" hangingPunct="1"/>
            <a:endParaRPr lang="zh-CN" altLang="en-US" sz="1400" dirty="0">
              <a:latin typeface="微软雅黑 Light" panose="020B0502040204020203" pitchFamily="34" charset="-122"/>
              <a:ea typeface="微软雅黑 Light" panose="020B0502040204020203" pitchFamily="34" charset="-122"/>
            </a:endParaRPr>
          </a:p>
        </p:txBody>
      </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对比</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5"/>
          <p:cNvSpPr/>
          <p:nvPr/>
        </p:nvSpPr>
        <p:spPr>
          <a:xfrm rot="1451767">
            <a:off x="1736968" y="556178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 name="connsiteX0-11" fmla="*/ 0 w 8522335"/>
              <a:gd name="connsiteY0-12" fmla="*/ 0 h 4252065"/>
              <a:gd name="connsiteX1-13" fmla="*/ 8522335 w 8522335"/>
              <a:gd name="connsiteY1-14" fmla="*/ 0 h 4252065"/>
              <a:gd name="connsiteX2-15" fmla="*/ 8522335 w 8522335"/>
              <a:gd name="connsiteY2-16" fmla="*/ 4252065 h 4252065"/>
              <a:gd name="connsiteX3-17" fmla="*/ 773198 w 8522335"/>
              <a:gd name="connsiteY3-18" fmla="*/ 2412662 h 4252065"/>
              <a:gd name="connsiteX4-19" fmla="*/ 0 w 8522335"/>
              <a:gd name="connsiteY4-20" fmla="*/ 0 h 4252065"/>
              <a:gd name="connsiteX0-21" fmla="*/ 0 w 8401954"/>
              <a:gd name="connsiteY0-22" fmla="*/ 0 h 4317254"/>
              <a:gd name="connsiteX1-23" fmla="*/ 8401954 w 8401954"/>
              <a:gd name="connsiteY1-24" fmla="*/ 65189 h 4317254"/>
              <a:gd name="connsiteX2-25" fmla="*/ 8401954 w 8401954"/>
              <a:gd name="connsiteY2-26" fmla="*/ 4317254 h 4317254"/>
              <a:gd name="connsiteX3-27" fmla="*/ 652817 w 8401954"/>
              <a:gd name="connsiteY3-28" fmla="*/ 2477851 h 4317254"/>
              <a:gd name="connsiteX4-29" fmla="*/ 0 w 8401954"/>
              <a:gd name="connsiteY4-30" fmla="*/ 0 h 43172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31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5"/>
          <p:cNvSpPr/>
          <p:nvPr/>
        </p:nvSpPr>
        <p:spPr>
          <a:xfrm rot="1451767">
            <a:off x="2643748" y="3231595"/>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 name="connsiteX0-11" fmla="*/ 0 w 8522335"/>
              <a:gd name="connsiteY0-12" fmla="*/ 0 h 4252065"/>
              <a:gd name="connsiteX1-13" fmla="*/ 8522335 w 8522335"/>
              <a:gd name="connsiteY1-14" fmla="*/ 0 h 4252065"/>
              <a:gd name="connsiteX2-15" fmla="*/ 8522335 w 8522335"/>
              <a:gd name="connsiteY2-16" fmla="*/ 4252065 h 4252065"/>
              <a:gd name="connsiteX3-17" fmla="*/ 773198 w 8522335"/>
              <a:gd name="connsiteY3-18" fmla="*/ 2412662 h 4252065"/>
              <a:gd name="connsiteX4-19" fmla="*/ 0 w 8522335"/>
              <a:gd name="connsiteY4-20" fmla="*/ 0 h 4252065"/>
              <a:gd name="connsiteX0-21" fmla="*/ 0 w 8401954"/>
              <a:gd name="connsiteY0-22" fmla="*/ 0 h 4317254"/>
              <a:gd name="connsiteX1-23" fmla="*/ 8401954 w 8401954"/>
              <a:gd name="connsiteY1-24" fmla="*/ 65189 h 4317254"/>
              <a:gd name="connsiteX2-25" fmla="*/ 8401954 w 8401954"/>
              <a:gd name="connsiteY2-26" fmla="*/ 4317254 h 4317254"/>
              <a:gd name="connsiteX3-27" fmla="*/ 652817 w 8401954"/>
              <a:gd name="connsiteY3-28" fmla="*/ 2477851 h 4317254"/>
              <a:gd name="connsiteX4-29" fmla="*/ 0 w 8401954"/>
              <a:gd name="connsiteY4-30" fmla="*/ 0 h 43172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31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876000" y="1667132"/>
            <a:ext cx="3467134" cy="4345400"/>
            <a:chOff x="1024229" y="1178613"/>
            <a:chExt cx="3467134" cy="4345400"/>
          </a:xfrm>
          <a:blipFill>
            <a:blip r:embed="rId1"/>
            <a:stretch>
              <a:fillRect/>
            </a:stretch>
          </a:blipFill>
          <a:effectLst/>
        </p:grpSpPr>
        <p:sp>
          <p:nvSpPr>
            <p:cNvPr id="4" name="矩形 3"/>
            <p:cNvSpPr/>
            <p:nvPr/>
          </p:nvSpPr>
          <p:spPr>
            <a:xfrm>
              <a:off x="1958410" y="1178613"/>
              <a:ext cx="1980000" cy="198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2511363" y="2016813"/>
              <a:ext cx="1980000" cy="198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1024229" y="3544013"/>
              <a:ext cx="1980000" cy="198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矩形 6"/>
          <p:cNvSpPr/>
          <p:nvPr/>
        </p:nvSpPr>
        <p:spPr>
          <a:xfrm>
            <a:off x="3076575" y="4640263"/>
            <a:ext cx="422275" cy="42068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4826953" y="946150"/>
            <a:ext cx="719137" cy="720725"/>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17"/>
          <p:cNvSpPr>
            <a:spLocks noChangeArrowheads="1"/>
          </p:cNvSpPr>
          <p:nvPr/>
        </p:nvSpPr>
        <p:spPr bwMode="auto">
          <a:xfrm>
            <a:off x="5770880" y="1076325"/>
            <a:ext cx="43764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迷你简汉真广标"/>
                <a:ea typeface="迷你简汉真广标"/>
                <a:cs typeface="迷你简汉真广标"/>
              </a:rPr>
              <a:t>Redis</a:t>
            </a:r>
            <a:r>
              <a:rPr lang="en-US" altLang="zh-CN" sz="2400" dirty="0">
                <a:latin typeface="迷你简汉真广标"/>
                <a:ea typeface="迷你简汉真广标"/>
                <a:cs typeface="迷你简汉真广标"/>
                <a:sym typeface="+mn-ea"/>
              </a:rPr>
              <a:t>与</a:t>
            </a:r>
            <a:r>
              <a:rPr lang="en-US" altLang="zh-CN" sz="2400" dirty="0">
                <a:latin typeface="迷你简汉真广标"/>
                <a:ea typeface="迷你简汉真广标"/>
                <a:cs typeface="迷你简汉真广标"/>
              </a:rPr>
              <a:t> Memcache的区别</a:t>
            </a:r>
            <a:endParaRPr lang="en-US" altLang="zh-CN" sz="2400" dirty="0">
              <a:latin typeface="迷你简汉真广标"/>
              <a:ea typeface="迷你简汉真广标"/>
              <a:cs typeface="迷你简汉真广标"/>
            </a:endParaRPr>
          </a:p>
        </p:txBody>
      </p:sp>
      <p:sp>
        <p:nvSpPr>
          <p:cNvPr id="10" name="矩形 18"/>
          <p:cNvSpPr>
            <a:spLocks noChangeArrowheads="1"/>
          </p:cNvSpPr>
          <p:nvPr/>
        </p:nvSpPr>
        <p:spPr bwMode="auto">
          <a:xfrm>
            <a:off x="4827270" y="1748155"/>
            <a:ext cx="6628765" cy="50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dirty="0">
                <a:latin typeface="造字工房悦黑体验版纤细体"/>
                <a:ea typeface="造字工房悦黑体验版纤细体"/>
                <a:cs typeface="造字工房悦黑体验版纤细体"/>
              </a:rPr>
              <a:t>(</a:t>
            </a:r>
            <a:r>
              <a:rPr lang="zh-CN" altLang="en-US" sz="1400" dirty="0">
                <a:latin typeface="造字工房悦黑体验版纤细体"/>
                <a:ea typeface="造字工房悦黑体验版纤细体"/>
                <a:cs typeface="造字工房悦黑体验版纤细体"/>
              </a:rPr>
              <a:t>1)、存储方式</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Memecache把数据全部存在内存之中，断电后会挂掉，数据不能超过内存大小。</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Redis有部份存在硬盘上，这样能保证数据的持久性。</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en-US" altLang="zh-CN" sz="1400" dirty="0">
                <a:latin typeface="造字工房悦黑体验版纤细体"/>
                <a:ea typeface="造字工房悦黑体验版纤细体"/>
                <a:cs typeface="造字工房悦黑体验版纤细体"/>
              </a:rPr>
              <a:t>(</a:t>
            </a:r>
            <a:r>
              <a:rPr lang="zh-CN" altLang="en-US" sz="1400" dirty="0">
                <a:latin typeface="造字工房悦黑体验版纤细体"/>
                <a:ea typeface="造字工房悦黑体验版纤细体"/>
                <a:cs typeface="造字工房悦黑体验版纤细体"/>
              </a:rPr>
              <a:t>2)、数据支持类型</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Memcache对数据类型支持相对简单。</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Redis有复杂的数据类型。</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en-US" altLang="zh-CN" sz="1400" dirty="0">
                <a:latin typeface="造字工房悦黑体验版纤细体"/>
                <a:ea typeface="造字工房悦黑体验版纤细体"/>
                <a:cs typeface="造字工房悦黑体验版纤细体"/>
              </a:rPr>
              <a:t>(</a:t>
            </a:r>
            <a:r>
              <a:rPr lang="zh-CN" altLang="en-US" sz="1400" dirty="0">
                <a:latin typeface="造字工房悦黑体验版纤细体"/>
                <a:ea typeface="造字工房悦黑体验版纤细体"/>
                <a:cs typeface="造字工房悦黑体验版纤细体"/>
              </a:rPr>
              <a:t>3)、使用底层模型不同</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它们之间底层实现方式 以及与客户端之间通信的应用协议不一样。</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Redis直接自己构建了VM 机制 ，因为一般的系统调用系统函数的话，会浪费一定的时间去移动和请求。</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en-US" altLang="zh-CN" sz="1400" dirty="0">
                <a:latin typeface="造字工房悦黑体验版纤细体"/>
                <a:ea typeface="造字工房悦黑体验版纤细体"/>
                <a:cs typeface="造字工房悦黑体验版纤细体"/>
              </a:rPr>
              <a:t>(</a:t>
            </a:r>
            <a:r>
              <a:rPr lang="zh-CN" altLang="en-US" sz="1400" dirty="0">
                <a:latin typeface="造字工房悦黑体验版纤细体"/>
                <a:ea typeface="造字工房悦黑体验版纤细体"/>
                <a:cs typeface="造字工房悦黑体验版纤细体"/>
              </a:rPr>
              <a:t>4）、</a:t>
            </a:r>
            <a:r>
              <a:rPr lang="en-US" altLang="zh-CN" sz="1400" dirty="0">
                <a:latin typeface="造字工房悦黑体验版纤细体"/>
                <a:ea typeface="造字工房悦黑体验版纤细体"/>
                <a:cs typeface="造字工房悦黑体验版纤细体"/>
              </a:rPr>
              <a:t>key &amp; </a:t>
            </a:r>
            <a:r>
              <a:rPr lang="zh-CN" altLang="en-US" sz="1400" dirty="0">
                <a:latin typeface="造字工房悦黑体验版纤细体"/>
                <a:ea typeface="造字工房悦黑体验版纤细体"/>
                <a:cs typeface="造字工房悦黑体验版纤细体"/>
              </a:rPr>
              <a:t>value大小</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a:p>
            <a:pPr algn="just" eaLnBrk="1" hangingPunct="1"/>
            <a:r>
              <a:rPr lang="zh-CN" altLang="en-US" sz="1400" dirty="0">
                <a:latin typeface="造字工房悦黑体验版纤细体"/>
                <a:ea typeface="造字工房悦黑体验版纤细体"/>
                <a:cs typeface="造字工房悦黑体验版纤细体"/>
              </a:rPr>
              <a:t>redis最大可以达到</a:t>
            </a:r>
            <a:r>
              <a:rPr lang="en-US" altLang="zh-CN" sz="1400" dirty="0">
                <a:latin typeface="造字工房悦黑体验版纤细体"/>
                <a:ea typeface="造字工房悦黑体验版纤细体"/>
                <a:cs typeface="造字工房悦黑体验版纤细体"/>
              </a:rPr>
              <a:t>512M</a:t>
            </a:r>
            <a:r>
              <a:rPr lang="zh-CN" altLang="en-US" sz="1400" dirty="0">
                <a:latin typeface="造字工房悦黑体验版纤细体"/>
                <a:ea typeface="造字工房悦黑体验版纤细体"/>
                <a:cs typeface="造字工房悦黑体验版纤细体"/>
              </a:rPr>
              <a:t>B，而memcache只有1MB</a:t>
            </a:r>
            <a:endParaRPr lang="zh-CN" altLang="en-US" sz="1400" dirty="0">
              <a:latin typeface="造字工房悦黑体验版纤细体"/>
              <a:ea typeface="造字工房悦黑体验版纤细体"/>
              <a:cs typeface="造字工房悦黑体验版纤细体"/>
            </a:endParaRPr>
          </a:p>
          <a:p>
            <a:pPr algn="just" eaLnBrk="1" hangingPunct="1"/>
            <a:endParaRPr lang="zh-CN" altLang="en-US" sz="1400" dirty="0">
              <a:latin typeface="造字工房悦黑体验版纤细体"/>
              <a:ea typeface="造字工房悦黑体验版纤细体"/>
              <a:cs typeface="造字工房悦黑体验版纤细体"/>
            </a:endParaRPr>
          </a:p>
        </p:txBody>
      </p:sp>
      <p:sp>
        <p:nvSpPr>
          <p:cNvPr id="15" name="椭圆 14"/>
          <p:cNvSpPr/>
          <p:nvPr/>
        </p:nvSpPr>
        <p:spPr>
          <a:xfrm>
            <a:off x="376555" y="482600"/>
            <a:ext cx="1138555"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简介</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2"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1+#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7" grpId="0" animBg="1"/>
      <p:bldP spid="8"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1451767">
            <a:off x="5003335" y="2573726"/>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1" fmla="*/ 0 w 8522335"/>
              <a:gd name="connsiteY0-2" fmla="*/ 0 h 4680902"/>
              <a:gd name="connsiteX1-3" fmla="*/ 8522335 w 8522335"/>
              <a:gd name="connsiteY1-4" fmla="*/ 0 h 4680902"/>
              <a:gd name="connsiteX2-5" fmla="*/ 8522335 w 8522335"/>
              <a:gd name="connsiteY2-6" fmla="*/ 4252065 h 4680902"/>
              <a:gd name="connsiteX3-7" fmla="*/ 2104617 w 8522335"/>
              <a:gd name="connsiteY3-8" fmla="*/ 4680902 h 4680902"/>
              <a:gd name="connsiteX4-9" fmla="*/ 0 w 8522335"/>
              <a:gd name="connsiteY4-10" fmla="*/ 0 h 46809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24"/>
          <p:cNvSpPr txBox="1">
            <a:spLocks noChangeArrowheads="1"/>
          </p:cNvSpPr>
          <p:nvPr/>
        </p:nvSpPr>
        <p:spPr bwMode="auto">
          <a:xfrm>
            <a:off x="2301649" y="2786889"/>
            <a:ext cx="25193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latin typeface="迷你简汉真广标"/>
                <a:ea typeface="迷你简汉真广标"/>
                <a:cs typeface="迷你简汉真广标"/>
              </a:rPr>
              <a:t>PART TWO</a:t>
            </a:r>
            <a:endParaRPr lang="zh-CN" altLang="en-US" sz="6000" dirty="0">
              <a:latin typeface="迷你简汉真广标"/>
              <a:ea typeface="迷你简汉真广标"/>
              <a:cs typeface="迷你简汉真广标"/>
            </a:endParaRPr>
          </a:p>
        </p:txBody>
      </p:sp>
      <p:sp>
        <p:nvSpPr>
          <p:cNvPr id="8" name="矩形 7"/>
          <p:cNvSpPr/>
          <p:nvPr/>
        </p:nvSpPr>
        <p:spPr>
          <a:xfrm>
            <a:off x="1115587" y="5026300"/>
            <a:ext cx="2855912" cy="368300"/>
          </a:xfrm>
          <a:prstGeom prst="rect">
            <a:avLst/>
          </a:prstGeom>
        </p:spPr>
        <p:txBody>
          <a:bodyPr wrap="square">
            <a:spAutoFit/>
          </a:bodyPr>
          <a:lstStyle/>
          <a:p>
            <a:pPr algn="r"/>
            <a:r>
              <a:rPr lang="en-US" altLang="zh-CN" dirty="0"/>
              <a:t>Redis</a:t>
            </a:r>
            <a:r>
              <a:rPr lang="zh-CN" altLang="en-US" dirty="0"/>
              <a:t>主从</a:t>
            </a:r>
            <a:r>
              <a:rPr lang="en-US" altLang="zh-CN" dirty="0"/>
              <a:t>+</a:t>
            </a:r>
            <a:r>
              <a:rPr lang="zh-CN" altLang="en-US" dirty="0"/>
              <a:t>哨兵的简介</a:t>
            </a:r>
            <a:endParaRPr lang="zh-CN" altLang="en-US" dirty="0"/>
          </a:p>
        </p:txBody>
      </p:sp>
      <p:grpSp>
        <p:nvGrpSpPr>
          <p:cNvPr id="17" name="组合 16"/>
          <p:cNvGrpSpPr/>
          <p:nvPr/>
        </p:nvGrpSpPr>
        <p:grpSpPr>
          <a:xfrm>
            <a:off x="4120475" y="955972"/>
            <a:ext cx="3446843" cy="5270657"/>
            <a:chOff x="-2524297" y="940746"/>
            <a:chExt cx="3798792" cy="5808831"/>
          </a:xfrm>
        </p:grpSpPr>
        <p:sp>
          <p:nvSpPr>
            <p:cNvPr id="16" name="任意多边形: 形状 15"/>
            <p:cNvSpPr/>
            <p:nvPr/>
          </p:nvSpPr>
          <p:spPr>
            <a:xfrm>
              <a:off x="-478970" y="944321"/>
              <a:ext cx="1742401" cy="4011207"/>
            </a:xfrm>
            <a:custGeom>
              <a:avLst/>
              <a:gdLst/>
              <a:ahLst/>
              <a:cxnLst/>
              <a:rect l="l" t="t" r="r" b="b"/>
              <a:pathLst>
                <a:path w="1742401" h="4011207">
                  <a:moveTo>
                    <a:pt x="0" y="0"/>
                  </a:moveTo>
                  <a:lnTo>
                    <a:pt x="99274" y="3254"/>
                  </a:lnTo>
                  <a:cubicBezTo>
                    <a:pt x="572317" y="35122"/>
                    <a:pt x="954060" y="178527"/>
                    <a:pt x="1244501" y="433470"/>
                  </a:cubicBezTo>
                  <a:cubicBezTo>
                    <a:pt x="1576434" y="724834"/>
                    <a:pt x="1742401" y="1126227"/>
                    <a:pt x="1742401" y="1637650"/>
                  </a:cubicBezTo>
                  <a:cubicBezTo>
                    <a:pt x="1742401" y="1922867"/>
                    <a:pt x="1694455" y="2180422"/>
                    <a:pt x="1598563" y="2410317"/>
                  </a:cubicBezTo>
                  <a:cubicBezTo>
                    <a:pt x="1502671" y="2640211"/>
                    <a:pt x="1363751" y="2855968"/>
                    <a:pt x="1181803" y="3057587"/>
                  </a:cubicBezTo>
                  <a:cubicBezTo>
                    <a:pt x="999854" y="3259205"/>
                    <a:pt x="708490" y="3501394"/>
                    <a:pt x="307711" y="3784152"/>
                  </a:cubicBezTo>
                  <a:cubicBezTo>
                    <a:pt x="211205" y="3852997"/>
                    <a:pt x="122612" y="3917924"/>
                    <a:pt x="41934" y="3978932"/>
                  </a:cubicBezTo>
                  <a:lnTo>
                    <a:pt x="0" y="4011207"/>
                  </a:lnTo>
                  <a:lnTo>
                    <a:pt x="0" y="2676307"/>
                  </a:lnTo>
                  <a:lnTo>
                    <a:pt x="24992" y="2651747"/>
                  </a:lnTo>
                  <a:cubicBezTo>
                    <a:pt x="111433" y="2563173"/>
                    <a:pt x="182315" y="2479009"/>
                    <a:pt x="237637" y="2399252"/>
                  </a:cubicBezTo>
                  <a:cubicBezTo>
                    <a:pt x="385163" y="2186569"/>
                    <a:pt x="458925" y="1960977"/>
                    <a:pt x="458925" y="1722477"/>
                  </a:cubicBezTo>
                  <a:cubicBezTo>
                    <a:pt x="458925" y="1401301"/>
                    <a:pt x="349433" y="1180493"/>
                    <a:pt x="130450" y="1060052"/>
                  </a:cubicBezTo>
                  <a:lnTo>
                    <a:pt x="0" y="1005698"/>
                  </a:lnTo>
                  <a:lnTo>
                    <a:pt x="0" y="0"/>
                  </a:lnTo>
                  <a:close/>
                </a:path>
              </a:pathLst>
            </a:custGeom>
            <a:solidFill>
              <a:schemeClr val="tx1"/>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sp>
          <p:nvSpPr>
            <p:cNvPr id="14" name="任意多边形: 形状 13"/>
            <p:cNvSpPr/>
            <p:nvPr/>
          </p:nvSpPr>
          <p:spPr>
            <a:xfrm>
              <a:off x="-478970" y="5757466"/>
              <a:ext cx="1753465" cy="992111"/>
            </a:xfrm>
            <a:custGeom>
              <a:avLst/>
              <a:gdLst/>
              <a:ahLst/>
              <a:cxnLst/>
              <a:rect l="l" t="t" r="r" b="b"/>
              <a:pathLst>
                <a:path w="1753465" h="992111">
                  <a:moveTo>
                    <a:pt x="0" y="0"/>
                  </a:moveTo>
                  <a:lnTo>
                    <a:pt x="1753465" y="0"/>
                  </a:lnTo>
                  <a:lnTo>
                    <a:pt x="1753465" y="992111"/>
                  </a:lnTo>
                  <a:lnTo>
                    <a:pt x="0" y="992111"/>
                  </a:lnTo>
                  <a:lnTo>
                    <a:pt x="0" y="0"/>
                  </a:lnTo>
                  <a:close/>
                </a:path>
              </a:pathLst>
            </a:custGeom>
            <a:solidFill>
              <a:schemeClr val="tx1"/>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sp>
          <p:nvSpPr>
            <p:cNvPr id="12" name="任意多边形: 形状 11"/>
            <p:cNvSpPr/>
            <p:nvPr/>
          </p:nvSpPr>
          <p:spPr>
            <a:xfrm>
              <a:off x="-2269815" y="940746"/>
              <a:ext cx="1790844" cy="1545333"/>
            </a:xfrm>
            <a:custGeom>
              <a:avLst/>
              <a:gdLst/>
              <a:ahLst/>
              <a:cxnLst/>
              <a:rect l="l" t="t" r="r" b="b"/>
              <a:pathLst>
                <a:path w="1790844" h="1545333">
                  <a:moveTo>
                    <a:pt x="1681795" y="0"/>
                  </a:moveTo>
                  <a:lnTo>
                    <a:pt x="1790844" y="3575"/>
                  </a:lnTo>
                  <a:lnTo>
                    <a:pt x="1790844" y="1009273"/>
                  </a:lnTo>
                  <a:lnTo>
                    <a:pt x="1776764" y="1003406"/>
                  </a:lnTo>
                  <a:cubicBezTo>
                    <a:pt x="1671652" y="971289"/>
                    <a:pt x="1549021" y="955230"/>
                    <a:pt x="1408872" y="955230"/>
                  </a:cubicBezTo>
                  <a:cubicBezTo>
                    <a:pt x="917119" y="955230"/>
                    <a:pt x="447495" y="1151931"/>
                    <a:pt x="0" y="1545333"/>
                  </a:cubicBezTo>
                  <a:lnTo>
                    <a:pt x="0" y="483147"/>
                  </a:lnTo>
                  <a:cubicBezTo>
                    <a:pt x="499129" y="161049"/>
                    <a:pt x="1059728" y="0"/>
                    <a:pt x="1681795" y="0"/>
                  </a:cubicBezTo>
                  <a:close/>
                </a:path>
              </a:pathLst>
            </a:custGeom>
            <a:solidFill>
              <a:schemeClr val="accent4"/>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sp>
          <p:nvSpPr>
            <p:cNvPr id="10" name="任意多边形: 形状 9"/>
            <p:cNvSpPr/>
            <p:nvPr/>
          </p:nvSpPr>
          <p:spPr>
            <a:xfrm>
              <a:off x="-2524297" y="3620628"/>
              <a:ext cx="2045326" cy="3128949"/>
            </a:xfrm>
            <a:custGeom>
              <a:avLst/>
              <a:gdLst/>
              <a:ahLst/>
              <a:cxnLst/>
              <a:rect l="l" t="t" r="r" b="b"/>
              <a:pathLst>
                <a:path w="2045326" h="3128949">
                  <a:moveTo>
                    <a:pt x="2045326" y="0"/>
                  </a:moveTo>
                  <a:lnTo>
                    <a:pt x="2045326" y="1334900"/>
                  </a:lnTo>
                  <a:lnTo>
                    <a:pt x="1972178" y="1391198"/>
                  </a:lnTo>
                  <a:cubicBezTo>
                    <a:pt x="1790268" y="1533922"/>
                    <a:pt x="1657822" y="1652154"/>
                    <a:pt x="1574839" y="1745894"/>
                  </a:cubicBezTo>
                  <a:cubicBezTo>
                    <a:pt x="1442065" y="1895878"/>
                    <a:pt x="1375679" y="2026193"/>
                    <a:pt x="1375679" y="2136838"/>
                  </a:cubicBezTo>
                  <a:lnTo>
                    <a:pt x="2045326" y="2136838"/>
                  </a:lnTo>
                  <a:lnTo>
                    <a:pt x="2045326" y="3128949"/>
                  </a:lnTo>
                  <a:lnTo>
                    <a:pt x="0" y="3128949"/>
                  </a:lnTo>
                  <a:lnTo>
                    <a:pt x="0" y="2704812"/>
                  </a:lnTo>
                  <a:cubicBezTo>
                    <a:pt x="0" y="2407302"/>
                    <a:pt x="54707" y="2135608"/>
                    <a:pt x="164122" y="1889732"/>
                  </a:cubicBezTo>
                  <a:cubicBezTo>
                    <a:pt x="273537" y="1643855"/>
                    <a:pt x="424137" y="1414575"/>
                    <a:pt x="615920" y="1201892"/>
                  </a:cubicBezTo>
                  <a:cubicBezTo>
                    <a:pt x="807704" y="989209"/>
                    <a:pt x="1105214" y="740259"/>
                    <a:pt x="1508452" y="455043"/>
                  </a:cubicBezTo>
                  <a:cubicBezTo>
                    <a:pt x="1692859" y="317352"/>
                    <a:pt x="1849605" y="187499"/>
                    <a:pt x="1978691" y="65482"/>
                  </a:cubicBezTo>
                  <a:lnTo>
                    <a:pt x="2045326" y="0"/>
                  </a:lnTo>
                  <a:close/>
                </a:path>
              </a:pathLst>
            </a:custGeom>
            <a:solidFill>
              <a:schemeClr val="accent4"/>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451767">
            <a:off x="7977843" y="2753122"/>
            <a:ext cx="4964251" cy="166239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rot="1451767">
            <a:off x="2397499" y="2779015"/>
            <a:ext cx="4964251" cy="165099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432560" y="3942715"/>
            <a:ext cx="2972435" cy="2857500"/>
          </a:xfrm>
          <a:prstGeom prst="rect">
            <a:avLst/>
          </a:prstGeom>
          <a:noFill/>
        </p:spPr>
        <p:txBody>
          <a:bodyPr wrap="square" rtlCol="0">
            <a:spAutoFit/>
          </a:bodyPr>
          <a:lstStyle/>
          <a:p>
            <a:pPr algn="ctr">
              <a:lnSpc>
                <a:spcPct val="130000"/>
              </a:lnSpc>
            </a:pP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Redis</a:t>
            </a:r>
            <a:r>
              <a:rPr lang="zh-CN" altLang="zh-CN" sz="1065" dirty="0">
                <a:solidFill>
                  <a:schemeClr val="tx1">
                    <a:lumMod val="50000"/>
                    <a:lumOff val="50000"/>
                  </a:schemeClr>
                </a:solidFill>
                <a:latin typeface="微软雅黑" panose="020B0503020204020204" pitchFamily="34" charset="-122"/>
                <a:ea typeface="微软雅黑" panose="020B0503020204020204" pitchFamily="34" charset="-122"/>
              </a:rPr>
              <a:t>主从配置</a:t>
            </a:r>
            <a:endParaRPr lang="zh-CN"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1.读写分离:比如在大型的网站下，数据量非常庞大如果写和读操作，全部在一台机器库上操作每秒上亿的数据量（或者还要大）这样就机器、数据库肯定会挂掉，这时候就有主从复制实现读、写分离，主机上写操作、从机实现</a:t>
            </a: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  读操作。分开行动避免系统资源的消耗。</a:t>
            </a: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2.容灾恢复：比如说是用一台数据库在跑，</a:t>
            </a:r>
            <a:r>
              <a:rPr lang="zh-CN" altLang="en-US"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如果有一天</a:t>
            </a:r>
            <a:r>
              <a:rPr lang="en-US" altLang="zh-CN"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挂掉了</a:t>
            </a:r>
            <a:r>
              <a:rPr lang="zh-CN" altLang="en-US"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或者宕机的时候</a:t>
            </a:r>
            <a:r>
              <a:rPr lang="en-US" altLang="zh-CN"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。这时候用主从复制，就</a:t>
            </a:r>
            <a:r>
              <a:rPr lang="zh-CN" altLang="en-US"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完全</a:t>
            </a:r>
            <a:r>
              <a:rPr lang="en-US" altLang="zh-CN" sz="1060" dirty="0">
                <a:solidFill>
                  <a:schemeClr val="tx1">
                    <a:lumMod val="50000"/>
                    <a:lumOff val="50000"/>
                  </a:schemeClr>
                </a:solidFill>
                <a:latin typeface="微软雅黑" panose="020B0503020204020204" pitchFamily="34" charset="-122"/>
                <a:ea typeface="微软雅黑" panose="020B0503020204020204" pitchFamily="34" charset="-122"/>
                <a:sym typeface="+mn-ea"/>
              </a:rPr>
              <a:t>避免了，万一主机挂掉了，我从机就能马上继承主机的功能以维持项目正常跑这就是叫容灾恢复</a:t>
            </a: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976745" y="4204970"/>
            <a:ext cx="3060065" cy="1799590"/>
          </a:xfrm>
          <a:prstGeom prst="rect">
            <a:avLst/>
          </a:prstGeom>
          <a:noFill/>
        </p:spPr>
        <p:txBody>
          <a:bodyPr wrap="square" rtlCol="0">
            <a:spAutoFit/>
          </a:bodyPr>
          <a:lstStyle/>
          <a:p>
            <a:pPr algn="ctr">
              <a:lnSpc>
                <a:spcPct val="130000"/>
              </a:lnSpc>
            </a:pP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what is</a:t>
            </a:r>
            <a:r>
              <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rPr>
              <a:t>哨兵</a:t>
            </a: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1.哨兵，意思就是巡逻。假如在生产上数据库挂掉，</a:t>
            </a:r>
            <a:r>
              <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rPr>
              <a:t>这个</a:t>
            </a: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可以人员操作把从库操作上位，但是万一它半夜挂掉，这时候就要哨兵模式，自动巡逻，万一主库挂掉，它就在自动选举从库上位。</a:t>
            </a: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rPr>
              <a:t>2.能够后台监控主机是否故障，如果故障了根据投票数自动将从库转换为主库。</a:t>
            </a:r>
            <a:endParaRPr lang="en-US" altLang="zh-CN" sz="10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菱形 6"/>
          <p:cNvSpPr/>
          <p:nvPr/>
        </p:nvSpPr>
        <p:spPr>
          <a:xfrm>
            <a:off x="1697787" y="1834373"/>
            <a:ext cx="2441792" cy="2050662"/>
          </a:xfrm>
          <a:prstGeom prst="diamond">
            <a:avLst/>
          </a:prstGeom>
          <a:blipFill>
            <a:blip r:embed="rId1">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菱形 7"/>
          <p:cNvSpPr/>
          <p:nvPr/>
        </p:nvSpPr>
        <p:spPr>
          <a:xfrm>
            <a:off x="7390256" y="1805867"/>
            <a:ext cx="2232599" cy="2050662"/>
          </a:xfrm>
          <a:prstGeom prst="diamond">
            <a:avLst/>
          </a:prstGeo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4736445" y="1378914"/>
            <a:ext cx="2166620" cy="420370"/>
          </a:xfrm>
          <a:prstGeom prst="rect">
            <a:avLst/>
          </a:prstGeom>
        </p:spPr>
        <p:txBody>
          <a:bodyPr wrap="none">
            <a:spAutoFit/>
          </a:bodyPr>
          <a:lstStyle/>
          <a:p>
            <a:pPr algn="ctr" fontAlgn="base">
              <a:spcBef>
                <a:spcPct val="0"/>
              </a:spcBef>
              <a:spcAft>
                <a:spcPct val="0"/>
              </a:spcAft>
            </a:pP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微软雅黑" panose="020B0503020204020204" pitchFamily="34" charset="-122"/>
              </a:rPr>
              <a:t>Redis</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微软雅黑" panose="020B0503020204020204" pitchFamily="34" charset="-122"/>
              </a:rPr>
              <a:t>主从</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微软雅黑" panose="020B0503020204020204" pitchFamily="34" charset="-122"/>
              </a:rPr>
              <a:t>+</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微软雅黑" panose="020B0503020204020204" pitchFamily="34" charset="-122"/>
              </a:rPr>
              <a:t>哨兵</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微软雅黑" panose="020B0503020204020204" pitchFamily="34" charset="-122"/>
            </a:endParaRPr>
          </a:p>
        </p:txBody>
      </p:sp>
      <p:sp>
        <p:nvSpPr>
          <p:cNvPr id="15" name="椭圆 14"/>
          <p:cNvSpPr/>
          <p:nvPr/>
        </p:nvSpPr>
        <p:spPr>
          <a:xfrm>
            <a:off x="332740" y="482600"/>
            <a:ext cx="1182370" cy="896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latin typeface="微软雅黑" panose="020B0503020204020204" pitchFamily="34" charset="-122"/>
                <a:ea typeface="微软雅黑" panose="020B0503020204020204" pitchFamily="34" charset="-122"/>
                <a:sym typeface="+mn-ea"/>
              </a:rPr>
              <a:t>Redis</a:t>
            </a:r>
            <a:r>
              <a:rPr lang="zh-CN" altLang="en-US" dirty="0">
                <a:solidFill>
                  <a:schemeClr val="bg1"/>
                </a:solidFill>
                <a:latin typeface="微软雅黑" panose="020B0503020204020204" pitchFamily="34" charset="-122"/>
                <a:ea typeface="微软雅黑" panose="020B0503020204020204" pitchFamily="34" charset="-122"/>
                <a:sym typeface="+mn-ea"/>
              </a:rPr>
              <a:t>分布式</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4072890" y="3213100"/>
            <a:ext cx="3409315" cy="74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5" grpId="0"/>
      <p:bldP spid="6" grpId="0"/>
      <p:bldP spid="7" grpId="0" bldLvl="0" animBg="1"/>
      <p:bldP spid="8" grpId="0" bldLvl="0" animBg="1"/>
      <p:bldP spid="10" grpId="0"/>
    </p:bldLst>
  </p:timing>
</p:sld>
</file>

<file path=ppt/tags/tag1.xml><?xml version="1.0" encoding="utf-8"?>
<p:tagLst xmlns:p="http://schemas.openxmlformats.org/presentationml/2006/main">
  <p:tag name="MH" val="20160520220250"/>
  <p:tag name="MH_LIBRARY" val="GRAPHIC"/>
  <p:tag name="MH_TYPE" val="Other"/>
  <p:tag name="MH_ORDER" val="2"/>
</p:tagLst>
</file>

<file path=ppt/tags/tag10.xml><?xml version="1.0" encoding="utf-8"?>
<p:tagLst xmlns:p="http://schemas.openxmlformats.org/presentationml/2006/main">
  <p:tag name="MH" val="20160520220250"/>
  <p:tag name="MH_LIBRARY" val="GRAPHIC"/>
  <p:tag name="MH_TYPE" val="Other"/>
  <p:tag name="MH_ORDER" val="11"/>
</p:tagLst>
</file>

<file path=ppt/tags/tag11.xml><?xml version="1.0" encoding="utf-8"?>
<p:tagLst xmlns:p="http://schemas.openxmlformats.org/presentationml/2006/main">
  <p:tag name="MH" val="20160520220250"/>
  <p:tag name="MH_LIBRARY" val="GRAPHIC"/>
  <p:tag name="MH_TYPE" val="Other"/>
  <p:tag name="MH_ORDER" val="12"/>
</p:tagLst>
</file>

<file path=ppt/tags/tag12.xml><?xml version="1.0" encoding="utf-8"?>
<p:tagLst xmlns:p="http://schemas.openxmlformats.org/presentationml/2006/main">
  <p:tag name="MH" val="20160520220250"/>
  <p:tag name="MH_LIBRARY" val="GRAPHIC"/>
  <p:tag name="MH_TYPE" val="Other"/>
  <p:tag name="MH_ORDER" val="13"/>
</p:tagLst>
</file>

<file path=ppt/tags/tag2.xml><?xml version="1.0" encoding="utf-8"?>
<p:tagLst xmlns:p="http://schemas.openxmlformats.org/presentationml/2006/main">
  <p:tag name="MH" val="20160520220250"/>
  <p:tag name="MH_LIBRARY" val="GRAPHIC"/>
  <p:tag name="MH_TYPE" val="Other"/>
  <p:tag name="MH_ORDER" val="3"/>
</p:tagLst>
</file>

<file path=ppt/tags/tag3.xml><?xml version="1.0" encoding="utf-8"?>
<p:tagLst xmlns:p="http://schemas.openxmlformats.org/presentationml/2006/main">
  <p:tag name="MH" val="20160520220250"/>
  <p:tag name="MH_LIBRARY" val="GRAPHIC"/>
  <p:tag name="MH_TYPE" val="Other"/>
  <p:tag name="MH_ORDER" val="4"/>
</p:tagLst>
</file>

<file path=ppt/tags/tag4.xml><?xml version="1.0" encoding="utf-8"?>
<p:tagLst xmlns:p="http://schemas.openxmlformats.org/presentationml/2006/main">
  <p:tag name="MH" val="20160520220250"/>
  <p:tag name="MH_LIBRARY" val="GRAPHIC"/>
  <p:tag name="MH_TYPE" val="Other"/>
  <p:tag name="MH_ORDER" val="5"/>
</p:tagLst>
</file>

<file path=ppt/tags/tag5.xml><?xml version="1.0" encoding="utf-8"?>
<p:tagLst xmlns:p="http://schemas.openxmlformats.org/presentationml/2006/main">
  <p:tag name="MH" val="20160520220250"/>
  <p:tag name="MH_LIBRARY" val="GRAPHIC"/>
  <p:tag name="MH_TYPE" val="Other"/>
  <p:tag name="MH_ORDER" val="6"/>
</p:tagLst>
</file>

<file path=ppt/tags/tag6.xml><?xml version="1.0" encoding="utf-8"?>
<p:tagLst xmlns:p="http://schemas.openxmlformats.org/presentationml/2006/main">
  <p:tag name="MH" val="20160520220250"/>
  <p:tag name="MH_LIBRARY" val="GRAPHIC"/>
  <p:tag name="MH_TYPE" val="Other"/>
  <p:tag name="MH_ORDER" val="7"/>
</p:tagLst>
</file>

<file path=ppt/tags/tag7.xml><?xml version="1.0" encoding="utf-8"?>
<p:tagLst xmlns:p="http://schemas.openxmlformats.org/presentationml/2006/main">
  <p:tag name="MH" val="20160520220250"/>
  <p:tag name="MH_LIBRARY" val="GRAPHIC"/>
  <p:tag name="MH_TYPE" val="Other"/>
  <p:tag name="MH_ORDER" val="8"/>
</p:tagLst>
</file>

<file path=ppt/tags/tag8.xml><?xml version="1.0" encoding="utf-8"?>
<p:tagLst xmlns:p="http://schemas.openxmlformats.org/presentationml/2006/main">
  <p:tag name="MH" val="20160520220250"/>
  <p:tag name="MH_LIBRARY" val="GRAPHIC"/>
  <p:tag name="MH_TYPE" val="Other"/>
  <p:tag name="MH_ORDER" val="9"/>
</p:tagLst>
</file>

<file path=ppt/tags/tag9.xml><?xml version="1.0" encoding="utf-8"?>
<p:tagLst xmlns:p="http://schemas.openxmlformats.org/presentationml/2006/main">
  <p:tag name="MH" val="20160520220250"/>
  <p:tag name="MH_LIBRARY" val="GRAPHIC"/>
  <p:tag name="MH_TYPE" val="Other"/>
  <p:tag name="MH_ORDER" val="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4693</Words>
  <Application>WPS 演示</Application>
  <PresentationFormat>宽屏</PresentationFormat>
  <Paragraphs>241</Paragraphs>
  <Slides>19</Slides>
  <Notes>25</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微软雅黑</vt:lpstr>
      <vt:lpstr>迷你简汉真广标</vt:lpstr>
      <vt:lpstr>迷你简汉真广标</vt:lpstr>
      <vt:lpstr>造字工房悦黑体验版纤细体</vt:lpstr>
      <vt:lpstr>Impact</vt:lpstr>
      <vt:lpstr>Arial Unicode MS</vt:lpstr>
      <vt:lpstr>微软雅黑 Light</vt:lpstr>
      <vt:lpstr>Times New Roman</vt:lpstr>
      <vt:lpstr>方正正黑简体</vt:lpstr>
      <vt:lpstr>等线</vt:lpstr>
      <vt:lpstr>等线 Light</vt:lpstr>
      <vt:lpstr>Segoe Print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Administrator</cp:lastModifiedBy>
  <cp:revision>100</cp:revision>
  <dcterms:created xsi:type="dcterms:W3CDTF">2017-08-16T02:23:00Z</dcterms:created>
  <dcterms:modified xsi:type="dcterms:W3CDTF">2018-06-07T02:15:00Z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